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3" r:id="rId2"/>
    <p:sldId id="576" r:id="rId3"/>
    <p:sldId id="578" r:id="rId4"/>
    <p:sldId id="579" r:id="rId5"/>
    <p:sldId id="575" r:id="rId6"/>
    <p:sldId id="581" r:id="rId7"/>
    <p:sldId id="614" r:id="rId8"/>
    <p:sldId id="610" r:id="rId9"/>
    <p:sldId id="611" r:id="rId10"/>
    <p:sldId id="612" r:id="rId11"/>
    <p:sldId id="613" r:id="rId12"/>
    <p:sldId id="609" r:id="rId13"/>
    <p:sldId id="580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9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0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55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76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70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95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3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00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67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7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61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3199-EC60-468F-A416-1F27C4A4B63F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D9BF-511D-4210-A12F-7D6A673D189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11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.wmf"/><Relationship Id="rId11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.wmf"/><Relationship Id="rId11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96779CA-44E2-EAA1-A6DE-870B2209D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892C7EE8-FB23-125D-1200-2703E6102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6B5984D-DFCF-DF5C-218D-7DB5CE35A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xmlns="" id="{6C7CB353-A240-B08E-D506-6FE1294D4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40925"/>
              </p:ext>
            </p:extLst>
          </p:nvPr>
        </p:nvGraphicFramePr>
        <p:xfrm>
          <a:off x="25706" y="114299"/>
          <a:ext cx="3653586" cy="157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06" y="114299"/>
                        <a:ext cx="3653586" cy="157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EE151104-759F-9131-04BE-5439C4A1092A}"/>
              </a:ext>
            </a:extLst>
          </p:cNvPr>
          <p:cNvSpPr txBox="1"/>
          <p:nvPr/>
        </p:nvSpPr>
        <p:spPr>
          <a:xfrm>
            <a:off x="3780636" y="2524820"/>
            <a:ext cx="8104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Montserrat" panose="00000500000000000000" pitchFamily="2" charset="-18"/>
              </a:rPr>
              <a:t>Ranking Gmin Województwa Kujawsko-Pomorskiego 2022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B5446503-CDFF-E1F6-B8CB-B1016E771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" y="1841128"/>
            <a:ext cx="2886478" cy="2676899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52191625-9BB7-FEA2-3255-B15042207494}"/>
              </a:ext>
            </a:extLst>
          </p:cNvPr>
          <p:cNvSpPr txBox="1"/>
          <p:nvPr/>
        </p:nvSpPr>
        <p:spPr>
          <a:xfrm>
            <a:off x="4120308" y="5949108"/>
            <a:ext cx="773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Montserrat" panose="00000500000000000000" pitchFamily="2" charset="-18"/>
              </a:rPr>
              <a:t>Bydgoszcz, 25 listopada 2022</a:t>
            </a:r>
          </a:p>
        </p:txBody>
      </p:sp>
    </p:spTree>
    <p:extLst>
      <p:ext uri="{BB962C8B-B14F-4D97-AF65-F5344CB8AC3E}">
        <p14:creationId xmlns:p14="http://schemas.microsoft.com/office/powerpoint/2010/main" val="166255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8592256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900545" y="3247088"/>
            <a:ext cx="102385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Montserrat" panose="00000500000000000000" pitchFamily="2" charset="-18"/>
              </a:rPr>
              <a:t>7. Wyniki egzaminu ósmoklasisty w roku szkolnym 2020 /2021 – średni wynik w %8. Saldo migracji na 1000 ludności w 2020 r.9. Wydatki budżetów gmin na kulturę i ochronę dziedzictwa narodowego (z wyłączeniem wydatków majątkowych inwestycyjnych) na 1 mieszkańca w 2020 r.10. Udział środków przekazanych organizacjom pozarządowym i innym podmiotom prowadzącym działalność pożytku publicznego w wydatkach bieżących budżetów gmin w 2020 r.11. Wydatki budżetów gmin na ochronę powietrza atmosferycznego i klimatu na 1 mieszkańca w 2020 r.12. Odsetek korzystających z sieci kanalizacyjnej w 2020 r.13. Przyrost naturalny na 1000 ludności w 2020 r.</a:t>
            </a:r>
            <a:endParaRPr lang="pl-PL" sz="20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614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8592256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900545" y="3247088"/>
            <a:ext cx="10238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Montserrat" panose="00000500000000000000" pitchFamily="2" charset="-18"/>
              </a:rPr>
              <a:t>14. Udział powierzchni objętej obowiązującymi miejscowymi planami zagospodarowania przestrzennego w powierzchni ogółem gminy w 2020 r.15. Wydatki bieżące budżetów gmin na oświatę, wychowanie i opiekę nad dzieckiem w wieku do lat 3 na 1 mieszkańca w wieku przedprodukcyjnym w 2020 r.16. Udział nakładów na szkolenia pracowników rad i urzędów gmin w wydatkach bieżących budżetów gmin na administrację publiczną w 2020 r.</a:t>
            </a:r>
            <a:endParaRPr lang="pl-PL" sz="20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1975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3048918" y="3247088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Liderzy Powiatów</a:t>
            </a:r>
            <a:endParaRPr lang="pl-PL" sz="4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0641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ALEKSANDROWSKIEGO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CIECHOCINEK</a:t>
            </a:r>
            <a:endParaRPr lang="pl-PL" sz="4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521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BRODNICKIEGO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MIASTO 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BRODNICA</a:t>
            </a:r>
            <a:endParaRPr lang="pl-PL" sz="4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373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BYDGOSKIEGO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OSIELSKO</a:t>
            </a:r>
          </a:p>
        </p:txBody>
      </p:sp>
    </p:spTree>
    <p:extLst>
      <p:ext uri="{BB962C8B-B14F-4D97-AF65-F5344CB8AC3E}">
        <p14:creationId xmlns:p14="http://schemas.microsoft.com/office/powerpoint/2010/main" val="374810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CHEŁMIŃSKIEGO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STOLNO</a:t>
            </a:r>
          </a:p>
        </p:txBody>
      </p:sp>
    </p:spTree>
    <p:extLst>
      <p:ext uri="{BB962C8B-B14F-4D97-AF65-F5344CB8AC3E}">
        <p14:creationId xmlns:p14="http://schemas.microsoft.com/office/powerpoint/2010/main" val="170038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2780841" y="2875810"/>
            <a:ext cx="6630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GOLUBSKO-DOBRZYŃSKIEGO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MIASTO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GOLUB-DOBRZYŃ</a:t>
            </a:r>
          </a:p>
        </p:txBody>
      </p:sp>
    </p:spTree>
    <p:extLst>
      <p:ext uri="{BB962C8B-B14F-4D97-AF65-F5344CB8AC3E}">
        <p14:creationId xmlns:p14="http://schemas.microsoft.com/office/powerpoint/2010/main" val="298611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GRUDZIĄDZKIEGO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GRUDZIĄDZ</a:t>
            </a:r>
          </a:p>
        </p:txBody>
      </p:sp>
    </p:spTree>
    <p:extLst>
      <p:ext uri="{BB962C8B-B14F-4D97-AF65-F5344CB8AC3E}">
        <p14:creationId xmlns:p14="http://schemas.microsoft.com/office/powerpoint/2010/main" val="220966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INOWROCŁAWSKIEGO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MIASTO INOWROCŁAW</a:t>
            </a:r>
          </a:p>
        </p:txBody>
      </p:sp>
    </p:spTree>
    <p:extLst>
      <p:ext uri="{BB962C8B-B14F-4D97-AF65-F5344CB8AC3E}">
        <p14:creationId xmlns:p14="http://schemas.microsoft.com/office/powerpoint/2010/main" val="373092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B17D1EA-C56F-56F8-571D-39C64CCEE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0" y="3170952"/>
            <a:ext cx="3724801" cy="200278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5B043AC-98B3-AFCA-AB09-37EB1D162772}"/>
              </a:ext>
            </a:extLst>
          </p:cNvPr>
          <p:cNvSpPr txBox="1"/>
          <p:nvPr/>
        </p:nvSpPr>
        <p:spPr>
          <a:xfrm>
            <a:off x="1068636" y="2647732"/>
            <a:ext cx="10190602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Organizator </a:t>
            </a:r>
            <a:r>
              <a:rPr lang="pl-PL" altLang="pl-PL" sz="2800" dirty="0">
                <a:latin typeface="Montserrat" panose="00000500000000000000" pitchFamily="2" charset="-18"/>
              </a:rPr>
              <a:t>		</a:t>
            </a:r>
            <a:r>
              <a:rPr lang="pl-PL" altLang="pl-PL" sz="2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    Partner merytoryczny</a:t>
            </a:r>
            <a:endParaRPr lang="pl-PL" sz="2800" dirty="0">
              <a:latin typeface="Montserrat" panose="00000500000000000000" pitchFamily="2" charset="-18"/>
            </a:endParaRP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xmlns="" id="{CB833521-383A-719B-EBE5-3F6B14A73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86309"/>
              </p:ext>
            </p:extLst>
          </p:nvPr>
        </p:nvGraphicFramePr>
        <p:xfrm>
          <a:off x="6389090" y="3346059"/>
          <a:ext cx="3842599" cy="165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xmlns="" id="{99F3944D-E123-9136-0E67-E82976FBE0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9090" y="3346059"/>
                        <a:ext cx="3842599" cy="1652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91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LIPNOWSKIEGO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MIASTO LIPNO</a:t>
            </a:r>
          </a:p>
        </p:txBody>
      </p:sp>
    </p:spTree>
    <p:extLst>
      <p:ext uri="{BB962C8B-B14F-4D97-AF65-F5344CB8AC3E}">
        <p14:creationId xmlns:p14="http://schemas.microsoft.com/office/powerpoint/2010/main" val="425148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MOGILEŃSKIEGO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MOGILNO</a:t>
            </a:r>
          </a:p>
        </p:txBody>
      </p:sp>
    </p:spTree>
    <p:extLst>
      <p:ext uri="{BB962C8B-B14F-4D97-AF65-F5344CB8AC3E}">
        <p14:creationId xmlns:p14="http://schemas.microsoft.com/office/powerpoint/2010/main" val="16990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NAKIELSKIEGO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MROCZA</a:t>
            </a:r>
          </a:p>
        </p:txBody>
      </p:sp>
    </p:spTree>
    <p:extLst>
      <p:ext uri="{BB962C8B-B14F-4D97-AF65-F5344CB8AC3E}">
        <p14:creationId xmlns:p14="http://schemas.microsoft.com/office/powerpoint/2010/main" val="214022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RADZIEJOWSKIEGO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MIASTO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RADZIEJÓW</a:t>
            </a:r>
          </a:p>
        </p:txBody>
      </p:sp>
    </p:spTree>
    <p:extLst>
      <p:ext uri="{BB962C8B-B14F-4D97-AF65-F5344CB8AC3E}">
        <p14:creationId xmlns:p14="http://schemas.microsoft.com/office/powerpoint/2010/main" val="137908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RYPIŃSKIEGO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 MIASTO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RYPIN</a:t>
            </a:r>
          </a:p>
        </p:txBody>
      </p:sp>
    </p:spTree>
    <p:extLst>
      <p:ext uri="{BB962C8B-B14F-4D97-AF65-F5344CB8AC3E}">
        <p14:creationId xmlns:p14="http://schemas.microsoft.com/office/powerpoint/2010/main" val="227094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SĘPOLEŃSKIEGO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2228144" y="3751357"/>
            <a:ext cx="7735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SĘPÓLNO KRAJEŃSKIE</a:t>
            </a:r>
          </a:p>
        </p:txBody>
      </p:sp>
    </p:spTree>
    <p:extLst>
      <p:ext uri="{BB962C8B-B14F-4D97-AF65-F5344CB8AC3E}">
        <p14:creationId xmlns:p14="http://schemas.microsoft.com/office/powerpoint/2010/main" val="369705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ŚWIECKIEGO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OSIE</a:t>
            </a:r>
          </a:p>
        </p:txBody>
      </p:sp>
    </p:spTree>
    <p:extLst>
      <p:ext uri="{BB962C8B-B14F-4D97-AF65-F5344CB8AC3E}">
        <p14:creationId xmlns:p14="http://schemas.microsoft.com/office/powerpoint/2010/main" val="91882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TORUŃSKIEGO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2581275" y="3642032"/>
            <a:ext cx="7029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WIELKA NIESZAWKA</a:t>
            </a:r>
          </a:p>
        </p:txBody>
      </p:sp>
    </p:spTree>
    <p:extLst>
      <p:ext uri="{BB962C8B-B14F-4D97-AF65-F5344CB8AC3E}">
        <p14:creationId xmlns:p14="http://schemas.microsoft.com/office/powerpoint/2010/main" val="347391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TUCHOLSKIEGO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ŚLIWICE</a:t>
            </a:r>
          </a:p>
        </p:txBody>
      </p:sp>
    </p:spTree>
    <p:extLst>
      <p:ext uri="{BB962C8B-B14F-4D97-AF65-F5344CB8AC3E}">
        <p14:creationId xmlns:p14="http://schemas.microsoft.com/office/powerpoint/2010/main" val="191413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WĄBRZESKIEGO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KSIĄŻKI</a:t>
            </a:r>
          </a:p>
        </p:txBody>
      </p:sp>
    </p:spTree>
    <p:extLst>
      <p:ext uri="{BB962C8B-B14F-4D97-AF65-F5344CB8AC3E}">
        <p14:creationId xmlns:p14="http://schemas.microsoft.com/office/powerpoint/2010/main" val="24735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71B6F5E-6583-1B37-CADE-9BC2DB6FE716}"/>
              </a:ext>
            </a:extLst>
          </p:cNvPr>
          <p:cNvSpPr txBox="1"/>
          <p:nvPr/>
        </p:nvSpPr>
        <p:spPr>
          <a:xfrm>
            <a:off x="3047082" y="2782669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36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Patronat honorowy</a:t>
            </a:r>
            <a:endParaRPr lang="pl-PL" sz="3600" dirty="0">
              <a:latin typeface="Montserrat" panose="00000500000000000000" pitchFamily="2" charset="-18"/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89ECAFB-308F-EC11-2D5D-8493E981D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69" y="3746651"/>
            <a:ext cx="1999662" cy="20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9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WŁOCŁAWSKIEGO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2638425" y="3642032"/>
            <a:ext cx="6915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BRZEŚĆ KUJAWSKI</a:t>
            </a:r>
          </a:p>
        </p:txBody>
      </p:sp>
    </p:spTree>
    <p:extLst>
      <p:ext uri="{BB962C8B-B14F-4D97-AF65-F5344CB8AC3E}">
        <p14:creationId xmlns:p14="http://schemas.microsoft.com/office/powerpoint/2010/main" val="924982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3047082" y="289541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LIDER POWIATU ŻNIŃSKIEGO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BARCIN</a:t>
            </a:r>
          </a:p>
        </p:txBody>
      </p:sp>
    </p:spTree>
    <p:extLst>
      <p:ext uri="{BB962C8B-B14F-4D97-AF65-F5344CB8AC3E}">
        <p14:creationId xmlns:p14="http://schemas.microsoft.com/office/powerpoint/2010/main" val="2028793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2228144" y="3247088"/>
            <a:ext cx="77357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Liderzy </a:t>
            </a:r>
            <a:br>
              <a:rPr lang="pl-PL" sz="44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</a:br>
            <a:r>
              <a:rPr lang="pl-PL" sz="44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Województwa </a:t>
            </a:r>
            <a:br>
              <a:rPr lang="pl-PL" sz="44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</a:br>
            <a:r>
              <a:rPr lang="pl-PL" sz="44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Kujawsko-Pomorskiego</a:t>
            </a:r>
            <a:endParaRPr lang="pl-PL" sz="44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38984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2228144" y="2895411"/>
            <a:ext cx="77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WOJEWÓDZTWO KUJAWSKO-POMORSKIE</a:t>
            </a:r>
          </a:p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III MIEJSCE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OSIE</a:t>
            </a:r>
          </a:p>
        </p:txBody>
      </p:sp>
    </p:spTree>
    <p:extLst>
      <p:ext uri="{BB962C8B-B14F-4D97-AF65-F5344CB8AC3E}">
        <p14:creationId xmlns:p14="http://schemas.microsoft.com/office/powerpoint/2010/main" val="289969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2228144" y="2895411"/>
            <a:ext cx="77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WOJEWÓDZTWO KUJAWSKO-POMORSKIE</a:t>
            </a:r>
          </a:p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II MIEJSCE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BIAŁE BŁOTA</a:t>
            </a:r>
          </a:p>
        </p:txBody>
      </p:sp>
    </p:spTree>
    <p:extLst>
      <p:ext uri="{BB962C8B-B14F-4D97-AF65-F5344CB8AC3E}">
        <p14:creationId xmlns:p14="http://schemas.microsoft.com/office/powerpoint/2010/main" val="608613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EC8162A-E88D-04F1-68E8-8EC2FFEED589}"/>
              </a:ext>
            </a:extLst>
          </p:cNvPr>
          <p:cNvSpPr txBox="1"/>
          <p:nvPr/>
        </p:nvSpPr>
        <p:spPr>
          <a:xfrm>
            <a:off x="2228144" y="2895411"/>
            <a:ext cx="77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WOJEWÓDZTWO KUJAWSKO-POMORSKIE</a:t>
            </a:r>
          </a:p>
          <a:p>
            <a:pPr algn="ctr"/>
            <a:r>
              <a:rPr lang="pl-PL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I MIEJSCE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61D4291-4D17-323D-C3B1-FCBBEB729CDC}"/>
              </a:ext>
            </a:extLst>
          </p:cNvPr>
          <p:cNvSpPr txBox="1"/>
          <p:nvPr/>
        </p:nvSpPr>
        <p:spPr>
          <a:xfrm>
            <a:off x="3047082" y="3751357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GMINA</a:t>
            </a:r>
          </a:p>
          <a:p>
            <a:pPr algn="ctr"/>
            <a:r>
              <a:rPr lang="pl-PL" sz="4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OSIELSKO</a:t>
            </a:r>
          </a:p>
        </p:txBody>
      </p:sp>
    </p:spTree>
    <p:extLst>
      <p:ext uri="{BB962C8B-B14F-4D97-AF65-F5344CB8AC3E}">
        <p14:creationId xmlns:p14="http://schemas.microsoft.com/office/powerpoint/2010/main" val="133799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B17D1EA-C56F-56F8-571D-39C64CCEE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0" y="3170952"/>
            <a:ext cx="3724801" cy="200278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5B043AC-98B3-AFCA-AB09-37EB1D162772}"/>
              </a:ext>
            </a:extLst>
          </p:cNvPr>
          <p:cNvSpPr txBox="1"/>
          <p:nvPr/>
        </p:nvSpPr>
        <p:spPr>
          <a:xfrm>
            <a:off x="1068636" y="2647732"/>
            <a:ext cx="10190602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Organizator </a:t>
            </a:r>
            <a:r>
              <a:rPr lang="pl-PL" altLang="pl-PL" sz="2800" dirty="0">
                <a:latin typeface="Montserrat" panose="00000500000000000000" pitchFamily="2" charset="-18"/>
              </a:rPr>
              <a:t>		</a:t>
            </a:r>
            <a:r>
              <a:rPr lang="pl-PL" altLang="pl-PL" sz="28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    Partner merytoryczny</a:t>
            </a:r>
            <a:endParaRPr lang="pl-PL" sz="2800" dirty="0">
              <a:latin typeface="Montserrat" panose="00000500000000000000" pitchFamily="2" charset="-18"/>
            </a:endParaRP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xmlns="" id="{CB833521-383A-719B-EBE5-3F6B14A73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090" y="3346059"/>
          <a:ext cx="3842599" cy="165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xmlns="" id="{CB833521-383A-719B-EBE5-3F6B14A73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9090" y="3346059"/>
                        <a:ext cx="3842599" cy="1652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43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C039938-C3DD-C36C-233A-EC4711DD3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2" y="4693803"/>
            <a:ext cx="1783446" cy="119683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69D5502-9036-2BB0-2F27-2CC649A0E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44" y="4640950"/>
            <a:ext cx="2857143" cy="142857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47386283-B992-DB94-FDF4-AF9C0FF2C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26" y="4558866"/>
            <a:ext cx="2857143" cy="1428571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BA06C8D-158F-B267-169D-DF4DF45E4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14" y="3307630"/>
            <a:ext cx="1283131" cy="1333320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xmlns="" id="{AC951776-1102-F171-8D9D-3B17CCB3BB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1287" y="2280065"/>
          <a:ext cx="2624782" cy="112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DF" r:id="rId9" imgW="0" imgH="360" progId="FoxitReader.Document">
                  <p:embed/>
                </p:oleObj>
              </mc:Choice>
              <mc:Fallback>
                <p:oleObj name="PDF" r:id="rId9" imgW="0" imgH="360" progId="FoxitReader.Document">
                  <p:embed/>
                  <p:pic>
                    <p:nvPicPr>
                      <p:cNvPr id="18" name="Obiekt 17">
                        <a:extLst>
                          <a:ext uri="{FF2B5EF4-FFF2-40B4-BE49-F238E27FC236}">
                            <a16:creationId xmlns:a16="http://schemas.microsoft.com/office/drawing/2014/main" xmlns="" id="{AC951776-1102-F171-8D9D-3B17CCB3B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11287" y="2280065"/>
                        <a:ext cx="2624782" cy="1128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BB51337-915B-1CF4-A968-D1125AF76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64" y="2076353"/>
            <a:ext cx="2857143" cy="15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8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96779CA-44E2-EAA1-A6DE-870B2209D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892C7EE8-FB23-125D-1200-2703E6102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6B5984D-DFCF-DF5C-218D-7DB5CE35A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xmlns="" id="{6C7CB353-A240-B08E-D506-6FE1294D4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06" y="114299"/>
          <a:ext cx="3653586" cy="157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10" name="Obiekt 9">
                        <a:extLst>
                          <a:ext uri="{FF2B5EF4-FFF2-40B4-BE49-F238E27FC236}">
                            <a16:creationId xmlns:a16="http://schemas.microsoft.com/office/drawing/2014/main" xmlns="" id="{6C7CB353-A240-B08E-D506-6FE1294D4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06" y="114299"/>
                        <a:ext cx="3653586" cy="157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EE151104-759F-9131-04BE-5439C4A1092A}"/>
              </a:ext>
            </a:extLst>
          </p:cNvPr>
          <p:cNvSpPr txBox="1"/>
          <p:nvPr/>
        </p:nvSpPr>
        <p:spPr>
          <a:xfrm>
            <a:off x="3780636" y="2524820"/>
            <a:ext cx="8104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Montserrat" panose="00000500000000000000" pitchFamily="2" charset="-18"/>
              </a:rPr>
              <a:t>Ranking Gmin Województwa Kujawsko-Pomorskiego 2022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B5446503-CDFF-E1F6-B8CB-B1016E771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" y="1841128"/>
            <a:ext cx="2886478" cy="2676899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52191625-9BB7-FEA2-3255-B15042207494}"/>
              </a:ext>
            </a:extLst>
          </p:cNvPr>
          <p:cNvSpPr txBox="1"/>
          <p:nvPr/>
        </p:nvSpPr>
        <p:spPr>
          <a:xfrm>
            <a:off x="4120308" y="5949108"/>
            <a:ext cx="773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Montserrat" panose="00000500000000000000" pitchFamily="2" charset="-18"/>
              </a:rPr>
              <a:t>Bydgoszcz, 25 listopada 2022</a:t>
            </a:r>
          </a:p>
        </p:txBody>
      </p:sp>
    </p:spTree>
    <p:extLst>
      <p:ext uri="{BB962C8B-B14F-4D97-AF65-F5344CB8AC3E}">
        <p14:creationId xmlns:p14="http://schemas.microsoft.com/office/powerpoint/2010/main" val="248871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35122FD-7352-B3EB-A0DA-9A556DC85740}"/>
              </a:ext>
            </a:extLst>
          </p:cNvPr>
          <p:cNvSpPr txBox="1"/>
          <p:nvPr/>
        </p:nvSpPr>
        <p:spPr>
          <a:xfrm>
            <a:off x="3047082" y="2782669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36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Patronat medialny</a:t>
            </a:r>
            <a:endParaRPr lang="pl-PL" sz="3600" dirty="0">
              <a:latin typeface="Montserrat" panose="00000500000000000000" pitchFamily="2" charset="-18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0F13210-31F1-09DD-5F21-07D6E5956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4001294"/>
            <a:ext cx="1783446" cy="119683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E8FC2A6-0A51-052D-9118-0E5598E9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4" y="3979517"/>
            <a:ext cx="2857143" cy="142857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A06A717-BF7F-E1E3-A705-97DF72421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28" y="3979516"/>
            <a:ext cx="2857143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C039938-C3DD-C36C-233A-EC4711DD3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2" y="4693803"/>
            <a:ext cx="1783446" cy="119683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69D5502-9036-2BB0-2F27-2CC649A0E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44" y="4640950"/>
            <a:ext cx="2857143" cy="142857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47386283-B992-DB94-FDF4-AF9C0FF2C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26" y="4558866"/>
            <a:ext cx="2857143" cy="1428571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BA06C8D-158F-B267-169D-DF4DF45E4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14" y="3307630"/>
            <a:ext cx="1283131" cy="1333320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xmlns="" id="{AC951776-1102-F171-8D9D-3B17CCB3B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480991"/>
              </p:ext>
            </p:extLst>
          </p:nvPr>
        </p:nvGraphicFramePr>
        <p:xfrm>
          <a:off x="7111287" y="2280065"/>
          <a:ext cx="2624782" cy="112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DF" r:id="rId9" imgW="0" imgH="360" progId="FoxitReader.Document">
                  <p:embed/>
                </p:oleObj>
              </mc:Choice>
              <mc:Fallback>
                <p:oleObj name="PDF" r:id="rId9" imgW="0" imgH="360" progId="FoxitReader.Document">
                  <p:embed/>
                  <p:pic>
                    <p:nvPicPr>
                      <p:cNvPr id="10" name="Obiekt 9">
                        <a:extLst>
                          <a:ext uri="{FF2B5EF4-FFF2-40B4-BE49-F238E27FC236}">
                            <a16:creationId xmlns:a16="http://schemas.microsoft.com/office/drawing/2014/main" xmlns="" id="{6C7CB353-A240-B08E-D506-6FE1294D4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11287" y="2280065"/>
                        <a:ext cx="2624782" cy="1128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BB51337-915B-1CF4-A968-D1125AF76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64" y="2076353"/>
            <a:ext cx="2857143" cy="15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900545" y="3247088"/>
            <a:ext cx="10238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Zastosowana metoda doboru zmiennych diagnostycznych uwzględnia podejście merytoryczne. Dzięki analizie merytorycznej uzyskano listę zmiennych diagnostycznych opisujących poziom rozwoju gmin w oparciu o zasadę zrównoważonego rozwoju. Drugim kryterium doboru zmiennych była dostępność danych w bazach danych GUS lub możliwość ich pozyskania ze źródeł zewnętrznych.</a:t>
            </a:r>
            <a:endParaRPr lang="pl-PL" sz="20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5783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900545" y="3247088"/>
            <a:ext cx="10238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O </a:t>
            </a:r>
            <a:r>
              <a:rPr lang="pl-PL" sz="2000" b="1" dirty="0" err="1" smtClean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frdl</a:t>
            </a:r>
            <a:endParaRPr lang="pl-PL" sz="2000" b="1" dirty="0" smtClean="0">
              <a:solidFill>
                <a:srgbClr val="113388"/>
              </a:solidFill>
              <a:latin typeface="Montserrat" panose="00000500000000000000" pitchFamily="2" charset="-18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55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8592256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900545" y="3247088"/>
            <a:ext cx="10238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Uwzględniając </a:t>
            </a:r>
            <a:r>
              <a:rPr lang="pl-PL" sz="2000" b="1" dirty="0">
                <a:solidFill>
                  <a:srgbClr val="113388"/>
                </a:solidFill>
                <a:latin typeface="Montserrat" panose="00000500000000000000" pitchFamily="2" charset="-18"/>
                <a:ea typeface="Microsoft YaHei" panose="020B0503020204020204" pitchFamily="34" charset="-122"/>
              </a:rPr>
              <a:t>powyższy kontekst Ranking premiuje gminy o największym potencjale w sferze gospodarczej, społecznej, środowiskowej i przestrzennej (rozwój zrównoważony). Poniżej przedstawiono listę wskaźników, które posłużyły do przygotowania Rankingu</a:t>
            </a:r>
            <a:endParaRPr lang="pl-PL" sz="20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1025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B36D5F-4AFE-F3BF-B183-379E362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64" y="365125"/>
            <a:ext cx="9426835" cy="1325563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Ranking Gmin Województwa Kujawsko-Pomorskiego 2022</a:t>
            </a:r>
            <a: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/>
            </a:r>
            <a:br>
              <a:rPr lang="pl-PL" altLang="pl-PL" sz="3600" b="1" dirty="0">
                <a:solidFill>
                  <a:srgbClr val="11338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B11F69-EE51-A764-E87D-CC983BF0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8592256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D017B1-4EE2-B611-E3C6-B6651C92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1"/>
            <a:ext cx="1520562" cy="14101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BED80C-72BF-2F26-F2D3-C355E24F2DAA}"/>
              </a:ext>
            </a:extLst>
          </p:cNvPr>
          <p:cNvSpPr txBox="1"/>
          <p:nvPr/>
        </p:nvSpPr>
        <p:spPr>
          <a:xfrm>
            <a:off x="900545" y="3247088"/>
            <a:ext cx="102385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Montserrat" panose="00000500000000000000" pitchFamily="2" charset="-18"/>
              </a:rPr>
              <a:t>1. Średnioroczne dochody własne budżetów gmin na 1 mieszkańca w latach 2018–20202. Średnioroczne wydatki majątkowe inwestycyjne budżetów gmin na 1 mieszkańca w latach 2018–20203. Średnioroczny wskaźnik zadłużenia budżetów gmin w latach 2018–20204. Wydatki bieżące budżetów gmin na administrację publiczną na 1 mieszkańca w 2020 r.5. Średnioroczne środki z Unii Europejskiej i innych źródeł niepodlegające zwrotowi na finansowanie programów i projektów unijnych stanowiące dochód budżetów gmin na 1 mieszkańca w latach 2018–20206. Liczba podmiotów gospodarki narodowej zarejestrowanych w REGON na 1000 ludności w wieku produkcyjnym w 2020 r.</a:t>
            </a:r>
            <a:endParaRPr lang="pl-PL" sz="20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70775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677</Words>
  <Application>Microsoft Macintosh PowerPoint</Application>
  <PresentationFormat>Panoramiczny</PresentationFormat>
  <Paragraphs>118</Paragraphs>
  <Slides>38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Microsoft YaHei</vt:lpstr>
      <vt:lpstr>Montserrat</vt:lpstr>
      <vt:lpstr>Trebuchet MS</vt:lpstr>
      <vt:lpstr>Motyw pakietu Office</vt:lpstr>
      <vt:lpstr>PDF</vt:lpstr>
      <vt:lpstr>Prezentacja programu PowerPoint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Ranking Gmin Województwa Kujawsko-Pomorskiego 2022 </vt:lpstr>
      <vt:lpstr>Prezentacja programu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Dyrektor</dc:creator>
  <cp:lastModifiedBy>CRG Robert Żarkowski</cp:lastModifiedBy>
  <cp:revision>138</cp:revision>
  <dcterms:created xsi:type="dcterms:W3CDTF">2016-10-20T10:03:57Z</dcterms:created>
  <dcterms:modified xsi:type="dcterms:W3CDTF">2022-11-24T13:57:36Z</dcterms:modified>
</cp:coreProperties>
</file>