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835" r:id="rId3"/>
    <p:sldMasterId id="2147483859" r:id="rId4"/>
    <p:sldMasterId id="2147483871" r:id="rId5"/>
    <p:sldMasterId id="2147483883" r:id="rId6"/>
    <p:sldMasterId id="2147483967" r:id="rId7"/>
  </p:sldMasterIdLst>
  <p:notesMasterIdLst>
    <p:notesMasterId r:id="rId35"/>
  </p:notesMasterIdLst>
  <p:handoutMasterIdLst>
    <p:handoutMasterId r:id="rId36"/>
  </p:handoutMasterIdLst>
  <p:sldIdLst>
    <p:sldId id="257" r:id="rId8"/>
    <p:sldId id="269" r:id="rId9"/>
    <p:sldId id="344" r:id="rId10"/>
    <p:sldId id="345" r:id="rId11"/>
    <p:sldId id="346" r:id="rId12"/>
    <p:sldId id="347" r:id="rId13"/>
    <p:sldId id="336" r:id="rId14"/>
    <p:sldId id="307" r:id="rId15"/>
    <p:sldId id="338" r:id="rId16"/>
    <p:sldId id="362" r:id="rId17"/>
    <p:sldId id="363" r:id="rId18"/>
    <p:sldId id="366" r:id="rId19"/>
    <p:sldId id="332" r:id="rId20"/>
    <p:sldId id="340" r:id="rId21"/>
    <p:sldId id="339" r:id="rId22"/>
    <p:sldId id="364" r:id="rId23"/>
    <p:sldId id="365" r:id="rId24"/>
    <p:sldId id="326" r:id="rId25"/>
    <p:sldId id="328" r:id="rId26"/>
    <p:sldId id="337" r:id="rId27"/>
    <p:sldId id="367" r:id="rId28"/>
    <p:sldId id="313" r:id="rId29"/>
    <p:sldId id="370" r:id="rId30"/>
    <p:sldId id="371" r:id="rId31"/>
    <p:sldId id="368" r:id="rId32"/>
    <p:sldId id="369" r:id="rId33"/>
    <p:sldId id="258" r:id="rId3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E33D"/>
    <a:srgbClr val="46DA62"/>
    <a:srgbClr val="8BF32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312" autoAdjust="0"/>
  </p:normalViewPr>
  <p:slideViewPr>
    <p:cSldViewPr>
      <p:cViewPr>
        <p:scale>
          <a:sx n="60" d="100"/>
          <a:sy n="60" d="100"/>
        </p:scale>
        <p:origin x="-1656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em\Desktop\Moje%20Katarzyna\AAA-wszystkie%20dane%20z%20grantu%20I%20i%20II%20Hazard%20i%20Internet\badania%20KBPN-Szko&#322;y%20podstawowe\Wykresy%20grant\wykresy-%20dla%20p.%20Alicji-grant%20ca&#322;o&#347;&#263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em\Desktop\Moje%20Katarzyna\AAA-wszystkie%20dane%20z%20grantu%20I%20i%20II%20Hazard%20i%20Internet\badania%20KBPN-Szko&#322;y%20podstawowe\Wykresy%20grant\wykresy-%20dla%20p.%20Alicji-grant%20ca&#322;o&#347;&#263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em\Desktop\Moje%20Katarzyna\AAA-wszystkie%20dane%20z%20grantu%20I%20i%20II%20Hazard%20i%20Internet\badania%20KBPN-Szko&#322;y%20podstawowe\Wykresy%20grant\wykresy-%20dla%20p.%20Alicji-grant%20ca&#322;o&#347;&#263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>
        <c:manualLayout>
          <c:layoutTarget val="inner"/>
          <c:xMode val="edge"/>
          <c:yMode val="edge"/>
          <c:x val="7.9911560447204127E-2"/>
          <c:y val="2.7230635386695276E-2"/>
          <c:w val="0.91531516926504919"/>
          <c:h val="0.55252610372787658"/>
        </c:manualLayout>
      </c:layout>
      <c:lineChart>
        <c:grouping val="standard"/>
        <c:ser>
          <c:idx val="0"/>
          <c:order val="0"/>
          <c:tx>
            <c:strRef>
              <c:f>Arkusz1!$P$100</c:f>
              <c:strCache>
                <c:ptCount val="1"/>
                <c:pt idx="0">
                  <c:v>Katowice</c:v>
                </c:pt>
              </c:strCache>
            </c:strRef>
          </c:tx>
          <c:spPr>
            <a:ln w="38100">
              <a:solidFill>
                <a:schemeClr val="bg1"/>
              </a:solidFill>
              <a:prstDash val="dash"/>
            </a:ln>
          </c:spPr>
          <c:marker>
            <c:spPr>
              <a:solidFill>
                <a:schemeClr val="bg1"/>
              </a:solidFill>
              <a:ln>
                <a:solidFill>
                  <a:prstClr val="black"/>
                </a:solidFill>
              </a:ln>
            </c:spPr>
          </c:marker>
          <c:dLbls>
            <c:dLbl>
              <c:idx val="4"/>
              <c:layout>
                <c:manualLayout>
                  <c:x val="-2.3866351438727559E-2"/>
                  <c:y val="-4.3875685557586884E-2"/>
                </c:manualLayout>
              </c:layout>
              <c:showVal val="1"/>
            </c:dLbl>
            <c:delete val="1"/>
            <c:numFmt formatCode="0.0%" sourceLinked="0"/>
            <c:spPr>
              <a:solidFill>
                <a:schemeClr val="tx1">
                  <a:lumMod val="85000"/>
                </a:schemeClr>
              </a:solidFill>
            </c:spPr>
          </c:dLbls>
          <c:cat>
            <c:strRef>
              <c:f>Arkusz1!$O$101:$O$113</c:f>
              <c:strCache>
                <c:ptCount val="13"/>
                <c:pt idx="0">
                  <c:v>Słuchanie muzyki</c:v>
                </c:pt>
                <c:pt idx="1">
                  <c:v>Korzystanie z portali</c:v>
                </c:pt>
                <c:pt idx="2">
                  <c:v>Ogladanie telewizji, filmów</c:v>
                </c:pt>
                <c:pt idx="3">
                  <c:v>Granie w gry sieciowe</c:v>
                </c:pt>
                <c:pt idx="4">
                  <c:v>Szukanie materiałów do nauki</c:v>
                </c:pt>
                <c:pt idx="5">
                  <c:v>Korzystanie z komunikatorów</c:v>
                </c:pt>
                <c:pt idx="6">
                  <c:v>Uczestniczenie w czatach</c:v>
                </c:pt>
                <c:pt idx="7">
                  <c:v>Przegladanie stron o hobby</c:v>
                </c:pt>
                <c:pt idx="8">
                  <c:v>Śiaganie oprogramowania,muzyki,gier</c:v>
                </c:pt>
                <c:pt idx="9">
                  <c:v>Przeglądanie serwisów informacyjnych</c:v>
                </c:pt>
                <c:pt idx="10">
                  <c:v>Prowadzenia bloga</c:v>
                </c:pt>
                <c:pt idx="11">
                  <c:v>Przegladanie stron o seksie</c:v>
                </c:pt>
                <c:pt idx="12">
                  <c:v>Zakupy samodzielne</c:v>
                </c:pt>
              </c:strCache>
            </c:strRef>
          </c:cat>
          <c:val>
            <c:numRef>
              <c:f>Arkusz1!$P$101:$P$113</c:f>
              <c:numCache>
                <c:formatCode>General</c:formatCode>
                <c:ptCount val="13"/>
                <c:pt idx="0">
                  <c:v>0.87390000000000057</c:v>
                </c:pt>
                <c:pt idx="1">
                  <c:v>0.73080000000000056</c:v>
                </c:pt>
                <c:pt idx="2">
                  <c:v>0.89620000000000055</c:v>
                </c:pt>
                <c:pt idx="3">
                  <c:v>0.76870000000000083</c:v>
                </c:pt>
                <c:pt idx="4">
                  <c:v>0.97209999999999996</c:v>
                </c:pt>
                <c:pt idx="5">
                  <c:v>0.64880000000000082</c:v>
                </c:pt>
                <c:pt idx="6">
                  <c:v>0.57940000000000003</c:v>
                </c:pt>
                <c:pt idx="7">
                  <c:v>0.73800000000000054</c:v>
                </c:pt>
                <c:pt idx="8">
                  <c:v>0.74110000000000054</c:v>
                </c:pt>
                <c:pt idx="9">
                  <c:v>0.69590000000000085</c:v>
                </c:pt>
                <c:pt idx="10">
                  <c:v>0.11100000000000007</c:v>
                </c:pt>
                <c:pt idx="11">
                  <c:v>9.0300000000000005E-2</c:v>
                </c:pt>
                <c:pt idx="12">
                  <c:v>0.2321</c:v>
                </c:pt>
              </c:numCache>
            </c:numRef>
          </c:val>
        </c:ser>
        <c:ser>
          <c:idx val="1"/>
          <c:order val="1"/>
          <c:tx>
            <c:strRef>
              <c:f>Arkusz1!$Q$100</c:f>
              <c:strCache>
                <c:ptCount val="1"/>
                <c:pt idx="0">
                  <c:v>Wrocław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5"/>
              <c:layout>
                <c:manualLayout>
                  <c:x val="-2.8639621726473209E-2"/>
                  <c:y val="-5.1188299817184729E-2"/>
                </c:manualLayout>
              </c:layout>
              <c:showVal val="1"/>
            </c:dLbl>
            <c:dLbl>
              <c:idx val="7"/>
              <c:layout>
                <c:manualLayout>
                  <c:x val="-3.1821801918303479E-2"/>
                  <c:y val="-3.656307129798908E-2"/>
                </c:manualLayout>
              </c:layout>
              <c:showVal val="1"/>
            </c:dLbl>
            <c:delete val="1"/>
            <c:numFmt formatCode="0.0%" sourceLinked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Lbls>
          <c:cat>
            <c:strRef>
              <c:f>Arkusz1!$O$101:$O$113</c:f>
              <c:strCache>
                <c:ptCount val="13"/>
                <c:pt idx="0">
                  <c:v>Słuchanie muzyki</c:v>
                </c:pt>
                <c:pt idx="1">
                  <c:v>Korzystanie z portali</c:v>
                </c:pt>
                <c:pt idx="2">
                  <c:v>Ogladanie telewizji, filmów</c:v>
                </c:pt>
                <c:pt idx="3">
                  <c:v>Granie w gry sieciowe</c:v>
                </c:pt>
                <c:pt idx="4">
                  <c:v>Szukanie materiałów do nauki</c:v>
                </c:pt>
                <c:pt idx="5">
                  <c:v>Korzystanie z komunikatorów</c:v>
                </c:pt>
                <c:pt idx="6">
                  <c:v>Uczestniczenie w czatach</c:v>
                </c:pt>
                <c:pt idx="7">
                  <c:v>Przegladanie stron o hobby</c:v>
                </c:pt>
                <c:pt idx="8">
                  <c:v>Śiaganie oprogramowania,muzyki,gier</c:v>
                </c:pt>
                <c:pt idx="9">
                  <c:v>Przeglądanie serwisów informacyjnych</c:v>
                </c:pt>
                <c:pt idx="10">
                  <c:v>Prowadzenia bloga</c:v>
                </c:pt>
                <c:pt idx="11">
                  <c:v>Przegladanie stron o seksie</c:v>
                </c:pt>
                <c:pt idx="12">
                  <c:v>Zakupy samodzielne</c:v>
                </c:pt>
              </c:strCache>
            </c:strRef>
          </c:cat>
          <c:val>
            <c:numRef>
              <c:f>Arkusz1!$Q$101:$Q$113</c:f>
              <c:numCache>
                <c:formatCode>General</c:formatCode>
                <c:ptCount val="13"/>
                <c:pt idx="0">
                  <c:v>0.85150000000000003</c:v>
                </c:pt>
                <c:pt idx="1">
                  <c:v>0.67310000000000081</c:v>
                </c:pt>
                <c:pt idx="2">
                  <c:v>0.90410000000000001</c:v>
                </c:pt>
                <c:pt idx="3">
                  <c:v>0.78690000000000004</c:v>
                </c:pt>
                <c:pt idx="4">
                  <c:v>0.95970000000000055</c:v>
                </c:pt>
                <c:pt idx="5">
                  <c:v>0.74160000000000081</c:v>
                </c:pt>
                <c:pt idx="6">
                  <c:v>0.63980000000000081</c:v>
                </c:pt>
                <c:pt idx="7">
                  <c:v>0.76650000000000051</c:v>
                </c:pt>
                <c:pt idx="8">
                  <c:v>0.75830000000000053</c:v>
                </c:pt>
                <c:pt idx="9">
                  <c:v>0.72319999999999995</c:v>
                </c:pt>
                <c:pt idx="10">
                  <c:v>0.11050000000000007</c:v>
                </c:pt>
                <c:pt idx="11">
                  <c:v>6.9400000000000087E-2</c:v>
                </c:pt>
                <c:pt idx="12">
                  <c:v>0.25850000000000001</c:v>
                </c:pt>
              </c:numCache>
            </c:numRef>
          </c:val>
        </c:ser>
        <c:ser>
          <c:idx val="2"/>
          <c:order val="2"/>
          <c:tx>
            <c:strRef>
              <c:f>Arkusz1!$R$100</c:f>
              <c:strCache>
                <c:ptCount val="1"/>
                <c:pt idx="0">
                  <c:v>Lublin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dLbls>
            <c:dLbl>
              <c:idx val="0"/>
              <c:layout>
                <c:manualLayout>
                  <c:x val="-3.3412892014218612E-2"/>
                  <c:y val="-4.3875685557586884E-2"/>
                </c:manualLayout>
              </c:layout>
              <c:numFmt formatCode="0.0%" sourceLinked="0"/>
              <c:spPr>
                <a:solidFill>
                  <a:srgbClr val="68E33D"/>
                </a:solidFill>
              </c:spPr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showVal val="1"/>
            </c:dLbl>
            <c:dLbl>
              <c:idx val="1"/>
              <c:layout>
                <c:manualLayout>
                  <c:x val="-3.3412892014218612E-2"/>
                  <c:y val="-5.1188299817184729E-2"/>
                </c:manualLayout>
              </c:layout>
              <c:numFmt formatCode="0.0%" sourceLinked="0"/>
              <c:spPr>
                <a:solidFill>
                  <a:srgbClr val="68E33D"/>
                </a:solidFill>
              </c:spPr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showVal val="1"/>
            </c:dLbl>
            <c:dLbl>
              <c:idx val="2"/>
              <c:layout>
                <c:manualLayout>
                  <c:x val="-3.3412892014218612E-2"/>
                  <c:y val="-2.6812918951858652E-2"/>
                </c:manualLayout>
              </c:layout>
              <c:numFmt formatCode="0.0%" sourceLinked="0"/>
              <c:spPr>
                <a:solidFill>
                  <a:srgbClr val="68E33D"/>
                </a:solidFill>
              </c:spPr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showVal val="1"/>
            </c:dLbl>
            <c:dLbl>
              <c:idx val="3"/>
              <c:layout>
                <c:manualLayout>
                  <c:x val="-4.254740685944336E-2"/>
                  <c:y val="-5.7758397215124352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7</a:t>
                    </a:r>
                    <a:r>
                      <a:rPr lang="pl-PL" dirty="0" smtClean="0"/>
                      <a:t>8</a:t>
                    </a:r>
                    <a:r>
                      <a:rPr lang="en-US" dirty="0" smtClean="0"/>
                      <a:t>,</a:t>
                    </a:r>
                    <a:r>
                      <a:rPr lang="pl-PL" dirty="0" smtClean="0"/>
                      <a:t>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numFmt formatCode="0.0%" sourceLinked="0"/>
              <c:spPr>
                <a:solidFill>
                  <a:schemeClr val="accent6">
                    <a:lumMod val="40000"/>
                    <a:lumOff val="60000"/>
                  </a:schemeClr>
                </a:solidFill>
              </c:spPr>
              <c:showVal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layout>
                <c:manualLayout>
                  <c:x val="-3.0230711822388345E-2"/>
                  <c:y val="-5.3625837903717305E-2"/>
                </c:manualLayout>
              </c:layout>
              <c:numFmt formatCode="0.0%" sourceLinked="0"/>
              <c:spPr>
                <a:solidFill>
                  <a:srgbClr val="68E33D"/>
                </a:solidFill>
              </c:spPr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showVal val="1"/>
            </c:dLbl>
            <c:dLbl>
              <c:idx val="7"/>
              <c:delete val="1"/>
            </c:dLbl>
            <c:dLbl>
              <c:idx val="8"/>
              <c:layout>
                <c:manualLayout>
                  <c:x val="-2.5457441534642751E-2"/>
                  <c:y val="-3.4125533211456428E-2"/>
                </c:manualLayout>
              </c:layout>
              <c:numFmt formatCode="0.0%" sourceLinked="0"/>
              <c:spPr>
                <a:solidFill>
                  <a:srgbClr val="68E33D"/>
                </a:solidFill>
              </c:spPr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showVal val="1"/>
            </c:dLbl>
            <c:dLbl>
              <c:idx val="9"/>
              <c:layout>
                <c:manualLayout>
                  <c:x val="1.5910900959151706E-3"/>
                  <c:y val="-2.1937842778793504E-2"/>
                </c:manualLayout>
              </c:layout>
              <c:numFmt formatCode="0.0%" sourceLinked="0"/>
              <c:spPr>
                <a:solidFill>
                  <a:srgbClr val="68E33D"/>
                </a:solidFill>
              </c:spPr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showVal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layout>
                <c:manualLayout>
                  <c:x val="-1.7501991055066904E-2"/>
                  <c:y val="-3.1687995124923929E-2"/>
                </c:manualLayout>
              </c:layout>
              <c:numFmt formatCode="0.0%" sourceLinked="0"/>
              <c:spPr>
                <a:solidFill>
                  <a:srgbClr val="68E33D"/>
                </a:solidFill>
              </c:spPr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showVal val="1"/>
            </c:dLbl>
            <c:numFmt formatCode="0.0%" sourceLinked="0"/>
            <c:showVal val="1"/>
          </c:dLbls>
          <c:cat>
            <c:strRef>
              <c:f>Arkusz1!$O$101:$O$113</c:f>
              <c:strCache>
                <c:ptCount val="13"/>
                <c:pt idx="0">
                  <c:v>Słuchanie muzyki</c:v>
                </c:pt>
                <c:pt idx="1">
                  <c:v>Korzystanie z portali</c:v>
                </c:pt>
                <c:pt idx="2">
                  <c:v>Ogladanie telewizji, filmów</c:v>
                </c:pt>
                <c:pt idx="3">
                  <c:v>Granie w gry sieciowe</c:v>
                </c:pt>
                <c:pt idx="4">
                  <c:v>Szukanie materiałów do nauki</c:v>
                </c:pt>
                <c:pt idx="5">
                  <c:v>Korzystanie z komunikatorów</c:v>
                </c:pt>
                <c:pt idx="6">
                  <c:v>Uczestniczenie w czatach</c:v>
                </c:pt>
                <c:pt idx="7">
                  <c:v>Przegladanie stron o hobby</c:v>
                </c:pt>
                <c:pt idx="8">
                  <c:v>Śiaganie oprogramowania,muzyki,gier</c:v>
                </c:pt>
                <c:pt idx="9">
                  <c:v>Przeglądanie serwisów informacyjnych</c:v>
                </c:pt>
                <c:pt idx="10">
                  <c:v>Prowadzenia bloga</c:v>
                </c:pt>
                <c:pt idx="11">
                  <c:v>Przegladanie stron o seksie</c:v>
                </c:pt>
                <c:pt idx="12">
                  <c:v>Zakupy samodzielne</c:v>
                </c:pt>
              </c:strCache>
            </c:strRef>
          </c:cat>
          <c:val>
            <c:numRef>
              <c:f>Arkusz1!$R$101:$R$113</c:f>
              <c:numCache>
                <c:formatCode>General</c:formatCode>
                <c:ptCount val="13"/>
                <c:pt idx="0">
                  <c:v>0.87500000000000056</c:v>
                </c:pt>
                <c:pt idx="1">
                  <c:v>0.7538000000000008</c:v>
                </c:pt>
                <c:pt idx="2">
                  <c:v>0.92480000000000051</c:v>
                </c:pt>
                <c:pt idx="3">
                  <c:v>0.76870000000000083</c:v>
                </c:pt>
                <c:pt idx="4">
                  <c:v>0.95060000000000056</c:v>
                </c:pt>
                <c:pt idx="5">
                  <c:v>0.70950000000000002</c:v>
                </c:pt>
                <c:pt idx="6">
                  <c:v>0.64920000000000055</c:v>
                </c:pt>
                <c:pt idx="7">
                  <c:v>0.74470000000000081</c:v>
                </c:pt>
                <c:pt idx="8">
                  <c:v>0.78849999999999998</c:v>
                </c:pt>
                <c:pt idx="9">
                  <c:v>0.75360000000000082</c:v>
                </c:pt>
                <c:pt idx="10">
                  <c:v>9.5600000000000088E-2</c:v>
                </c:pt>
                <c:pt idx="11">
                  <c:v>8.7700000000000028E-2</c:v>
                </c:pt>
                <c:pt idx="12">
                  <c:v>0.31100000000000028</c:v>
                </c:pt>
              </c:numCache>
            </c:numRef>
          </c:val>
        </c:ser>
        <c:ser>
          <c:idx val="3"/>
          <c:order val="3"/>
          <c:tx>
            <c:strRef>
              <c:f>Arkusz1!$S$100</c:f>
              <c:strCache>
                <c:ptCount val="1"/>
                <c:pt idx="0">
                  <c:v>Bydgoszcz</c:v>
                </c:pt>
              </c:strCache>
            </c:strRef>
          </c:tx>
          <c:spPr>
            <a:ln w="38100">
              <a:solidFill>
                <a:schemeClr val="bg2">
                  <a:lumMod val="60000"/>
                  <a:lumOff val="40000"/>
                </a:schemeClr>
              </a:solidFill>
              <a:prstDash val="solid"/>
            </a:ln>
          </c:spPr>
          <c:marker>
            <c:spPr>
              <a:noFill/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</c:spPr>
          </c:marker>
          <c:dLbls>
            <c:dLbl>
              <c:idx val="10"/>
              <c:layout>
                <c:manualLayout>
                  <c:x val="-1.5910900959151705E-2"/>
                  <c:y val="-4.3875685557586884E-2"/>
                </c:manualLayout>
              </c:layout>
              <c:numFmt formatCode="0.0%" sourceLinked="0"/>
              <c:spPr>
                <a:solidFill>
                  <a:srgbClr val="00B0F0"/>
                </a:solidFill>
              </c:spPr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showVal val="1"/>
            </c:dLbl>
            <c:dLbl>
              <c:idx val="11"/>
              <c:layout>
                <c:manualLayout>
                  <c:x val="2.1313861718110658E-2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pl-PL" dirty="0" smtClean="0"/>
                      <a:t>9</a:t>
                    </a:r>
                    <a:r>
                      <a:rPr lang="en-US" dirty="0" smtClean="0"/>
                      <a:t>,</a:t>
                    </a:r>
                    <a:r>
                      <a:rPr lang="pl-PL" dirty="0" smtClean="0"/>
                      <a:t>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numFmt formatCode="0.0%" sourceLinked="0"/>
              <c:spPr>
                <a:solidFill>
                  <a:schemeClr val="tx1">
                    <a:lumMod val="85000"/>
                  </a:schemeClr>
                </a:solidFill>
              </c:spPr>
              <c:showVal val="1"/>
            </c:dLbl>
            <c:delete val="1"/>
            <c:spPr>
              <a:solidFill>
                <a:srgbClr val="00B0F0"/>
              </a:solidFill>
            </c:spPr>
          </c:dLbls>
          <c:cat>
            <c:strRef>
              <c:f>Arkusz1!$O$101:$O$113</c:f>
              <c:strCache>
                <c:ptCount val="13"/>
                <c:pt idx="0">
                  <c:v>Słuchanie muzyki</c:v>
                </c:pt>
                <c:pt idx="1">
                  <c:v>Korzystanie z portali</c:v>
                </c:pt>
                <c:pt idx="2">
                  <c:v>Ogladanie telewizji, filmów</c:v>
                </c:pt>
                <c:pt idx="3">
                  <c:v>Granie w gry sieciowe</c:v>
                </c:pt>
                <c:pt idx="4">
                  <c:v>Szukanie materiałów do nauki</c:v>
                </c:pt>
                <c:pt idx="5">
                  <c:v>Korzystanie z komunikatorów</c:v>
                </c:pt>
                <c:pt idx="6">
                  <c:v>Uczestniczenie w czatach</c:v>
                </c:pt>
                <c:pt idx="7">
                  <c:v>Przegladanie stron o hobby</c:v>
                </c:pt>
                <c:pt idx="8">
                  <c:v>Śiaganie oprogramowania,muzyki,gier</c:v>
                </c:pt>
                <c:pt idx="9">
                  <c:v>Przeglądanie serwisów informacyjnych</c:v>
                </c:pt>
                <c:pt idx="10">
                  <c:v>Prowadzenia bloga</c:v>
                </c:pt>
                <c:pt idx="11">
                  <c:v>Przegladanie stron o seksie</c:v>
                </c:pt>
                <c:pt idx="12">
                  <c:v>Zakupy samodzielne</c:v>
                </c:pt>
              </c:strCache>
            </c:strRef>
          </c:cat>
          <c:val>
            <c:numRef>
              <c:f>Arkusz1!$S$101:$S$113</c:f>
              <c:numCache>
                <c:formatCode>General</c:formatCode>
                <c:ptCount val="13"/>
                <c:pt idx="0">
                  <c:v>0.85710000000000053</c:v>
                </c:pt>
                <c:pt idx="1">
                  <c:v>0.73229999999999995</c:v>
                </c:pt>
                <c:pt idx="2">
                  <c:v>0.89880000000000082</c:v>
                </c:pt>
                <c:pt idx="3">
                  <c:v>0.77529999999999999</c:v>
                </c:pt>
                <c:pt idx="4">
                  <c:v>0.94430000000000003</c:v>
                </c:pt>
                <c:pt idx="5">
                  <c:v>0.66280000000000083</c:v>
                </c:pt>
                <c:pt idx="6">
                  <c:v>0.58919999999999995</c:v>
                </c:pt>
                <c:pt idx="7">
                  <c:v>0.71700000000000053</c:v>
                </c:pt>
                <c:pt idx="8">
                  <c:v>0.74100000000000055</c:v>
                </c:pt>
                <c:pt idx="9">
                  <c:v>0.70270000000000055</c:v>
                </c:pt>
                <c:pt idx="10">
                  <c:v>0.11830000000000007</c:v>
                </c:pt>
                <c:pt idx="11">
                  <c:v>8.4100000000000105E-2</c:v>
                </c:pt>
                <c:pt idx="12">
                  <c:v>0.2757</c:v>
                </c:pt>
              </c:numCache>
            </c:numRef>
          </c:val>
        </c:ser>
        <c:marker val="1"/>
        <c:axId val="115238016"/>
        <c:axId val="115239552"/>
      </c:lineChart>
      <c:catAx>
        <c:axId val="115238016"/>
        <c:scaling>
          <c:orientation val="minMax"/>
        </c:scaling>
        <c:axPos val="b"/>
        <c:tickLblPos val="nextTo"/>
        <c:spPr>
          <a:ln>
            <a:solidFill>
              <a:prstClr val="black"/>
            </a:solidFill>
          </a:ln>
        </c:spPr>
        <c:crossAx val="115239552"/>
        <c:crosses val="autoZero"/>
        <c:auto val="1"/>
        <c:lblAlgn val="ctr"/>
        <c:lblOffset val="100"/>
      </c:catAx>
      <c:valAx>
        <c:axId val="115239552"/>
        <c:scaling>
          <c:orientation val="minMax"/>
        </c:scaling>
        <c:axPos val="l"/>
        <c:majorGridlines>
          <c:spPr>
            <a:ln>
              <a:solidFill>
                <a:prstClr val="black"/>
              </a:solidFill>
            </a:ln>
          </c:spPr>
        </c:majorGridlines>
        <c:numFmt formatCode="0%" sourceLinked="0"/>
        <c:tickLblPos val="nextTo"/>
        <c:spPr>
          <a:ln>
            <a:solidFill>
              <a:prstClr val="black"/>
            </a:solidFill>
          </a:ln>
        </c:spPr>
        <c:crossAx val="115238016"/>
        <c:crosses val="autoZero"/>
        <c:crossBetween val="between"/>
      </c:valAx>
      <c:spPr>
        <a:ln>
          <a:solidFill>
            <a:schemeClr val="bg1"/>
          </a:solidFill>
        </a:ln>
      </c:spPr>
    </c:plotArea>
    <c:legend>
      <c:legendPos val="b"/>
      <c:layout/>
    </c:legend>
    <c:plotVisOnly val="1"/>
  </c:chart>
  <c:txPr>
    <a:bodyPr/>
    <a:lstStyle/>
    <a:p>
      <a:pPr>
        <a:defRPr sz="1200">
          <a:solidFill>
            <a:schemeClr val="bg1"/>
          </a:solidFill>
          <a:latin typeface="Arial" pitchFamily="34" charset="0"/>
          <a:cs typeface="Arial" pitchFamily="34" charset="0"/>
        </a:defRPr>
      </a:pPr>
      <a:endParaRPr lang="pl-PL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>
        <c:manualLayout>
          <c:layoutTarget val="inner"/>
          <c:xMode val="edge"/>
          <c:yMode val="edge"/>
          <c:x val="7.6729380255373722E-2"/>
          <c:y val="2.2274973028108019E-2"/>
          <c:w val="0.91531516926504897"/>
          <c:h val="0.59797050962779552"/>
        </c:manualLayout>
      </c:layout>
      <c:lineChart>
        <c:grouping val="standard"/>
        <c:ser>
          <c:idx val="0"/>
          <c:order val="0"/>
          <c:tx>
            <c:strRef>
              <c:f>Arkusz1!$P$127</c:f>
              <c:strCache>
                <c:ptCount val="1"/>
                <c:pt idx="0">
                  <c:v>Katowice</c:v>
                </c:pt>
              </c:strCache>
            </c:strRef>
          </c:tx>
          <c:spPr>
            <a:ln>
              <a:solidFill>
                <a:schemeClr val="bg1"/>
              </a:solidFill>
              <a:prstDash val="dash"/>
            </a:ln>
          </c:spPr>
          <c:marker>
            <c:spPr>
              <a:solidFill>
                <a:schemeClr val="bg1"/>
              </a:solidFill>
              <a:ln>
                <a:solidFill>
                  <a:prstClr val="black"/>
                </a:solidFill>
              </a:ln>
            </c:spPr>
          </c:marker>
          <c:dLbls>
            <c:dLbl>
              <c:idx val="3"/>
              <c:layout>
                <c:manualLayout>
                  <c:x val="-3.3412892014218591E-2"/>
                  <c:y val="-3.6563071297989018E-2"/>
                </c:manualLayout>
              </c:layout>
              <c:showVal val="1"/>
            </c:dLbl>
            <c:dLbl>
              <c:idx val="4"/>
              <c:layout>
                <c:manualLayout>
                  <c:x val="-2.3866351438727559E-2"/>
                  <c:y val="-4.3875685557586863E-2"/>
                </c:manualLayout>
              </c:layout>
              <c:showVal val="1"/>
            </c:dLbl>
            <c:dLbl>
              <c:idx val="11"/>
              <c:layout>
                <c:manualLayout>
                  <c:x val="-1.4319810863236535E-2"/>
                  <c:y val="-2.9250457038391225E-2"/>
                </c:manualLayout>
              </c:layout>
              <c:showVal val="1"/>
            </c:dLbl>
            <c:delete val="1"/>
            <c:numFmt formatCode="0.0%" sourceLinked="0"/>
            <c:spPr>
              <a:solidFill>
                <a:schemeClr val="tx1">
                  <a:lumMod val="85000"/>
                </a:schemeClr>
              </a:solidFill>
            </c:spPr>
          </c:dLbls>
          <c:cat>
            <c:strRef>
              <c:f>Arkusz1!$O$128:$O$142</c:f>
              <c:strCache>
                <c:ptCount val="15"/>
                <c:pt idx="0">
                  <c:v>Sprawdzanie czasu</c:v>
                </c:pt>
                <c:pt idx="1">
                  <c:v>Korzystanie z aplikacji</c:v>
                </c:pt>
                <c:pt idx="2">
                  <c:v>Korzystanie z internetu</c:v>
                </c:pt>
                <c:pt idx="3">
                  <c:v>Rozmowy telefoniczne</c:v>
                </c:pt>
                <c:pt idx="4">
                  <c:v>Słuchanie muzyki</c:v>
                </c:pt>
                <c:pt idx="5">
                  <c:v>Korzystanie z budzika</c:v>
                </c:pt>
                <c:pt idx="6">
                  <c:v>Wysyłanie sms-ów</c:v>
                </c:pt>
                <c:pt idx="7">
                  <c:v>Korzystanie z portali</c:v>
                </c:pt>
                <c:pt idx="8">
                  <c:v>Granie w gry </c:v>
                </c:pt>
                <c:pt idx="9">
                  <c:v>Ogladanie telewizji, filmów</c:v>
                </c:pt>
                <c:pt idx="10">
                  <c:v>Robienie zdjęć</c:v>
                </c:pt>
                <c:pt idx="11">
                  <c:v>Korzystanie z kalkulatora</c:v>
                </c:pt>
                <c:pt idx="12">
                  <c:v>Nagrywanie filmów</c:v>
                </c:pt>
                <c:pt idx="13">
                  <c:v>Branie udział w konkursach</c:v>
                </c:pt>
                <c:pt idx="14">
                  <c:v>Aplikacja snapchat</c:v>
                </c:pt>
              </c:strCache>
            </c:strRef>
          </c:cat>
          <c:val>
            <c:numRef>
              <c:f>Arkusz1!$P$128:$P$142</c:f>
              <c:numCache>
                <c:formatCode>General</c:formatCode>
                <c:ptCount val="15"/>
                <c:pt idx="0">
                  <c:v>0.97130000000000005</c:v>
                </c:pt>
                <c:pt idx="1">
                  <c:v>0.94920000000000004</c:v>
                </c:pt>
                <c:pt idx="2">
                  <c:v>0.96519999999999995</c:v>
                </c:pt>
                <c:pt idx="3">
                  <c:v>0.98529999999999951</c:v>
                </c:pt>
                <c:pt idx="4">
                  <c:v>0.95400000000000051</c:v>
                </c:pt>
                <c:pt idx="5">
                  <c:v>0.78849999999999998</c:v>
                </c:pt>
                <c:pt idx="6">
                  <c:v>0.95130000000000003</c:v>
                </c:pt>
                <c:pt idx="7">
                  <c:v>0.73200000000000054</c:v>
                </c:pt>
                <c:pt idx="8">
                  <c:v>0.8647000000000008</c:v>
                </c:pt>
                <c:pt idx="9">
                  <c:v>0.68840000000000001</c:v>
                </c:pt>
                <c:pt idx="10">
                  <c:v>0.95750000000000002</c:v>
                </c:pt>
                <c:pt idx="11">
                  <c:v>0.9284</c:v>
                </c:pt>
                <c:pt idx="12">
                  <c:v>0.85300000000000054</c:v>
                </c:pt>
                <c:pt idx="13">
                  <c:v>7.9800000000000065E-2</c:v>
                </c:pt>
                <c:pt idx="14">
                  <c:v>0.50039999999999996</c:v>
                </c:pt>
              </c:numCache>
            </c:numRef>
          </c:val>
        </c:ser>
        <c:ser>
          <c:idx val="1"/>
          <c:order val="1"/>
          <c:tx>
            <c:strRef>
              <c:f>Arkusz1!$Q$127</c:f>
              <c:strCache>
                <c:ptCount val="1"/>
                <c:pt idx="0">
                  <c:v>Wrocław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5"/>
              <c:layout>
                <c:manualLayout>
                  <c:x val="-2.8639621726473205E-2"/>
                  <c:y val="-5.118829981718470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</a:t>
                    </a:r>
                    <a:r>
                      <a:rPr lang="pl-PL"/>
                      <a:t>9</a:t>
                    </a:r>
                    <a:r>
                      <a:rPr lang="en-US"/>
                      <a:t>,</a:t>
                    </a:r>
                    <a:r>
                      <a:rPr lang="pl-PL"/>
                      <a:t>0</a:t>
                    </a:r>
                    <a:r>
                      <a:rPr lang="en-US"/>
                      <a:t>%</a:t>
                    </a:r>
                  </a:p>
                </c:rich>
              </c:tx>
              <c:showVal val="1"/>
            </c:dLbl>
            <c:dLbl>
              <c:idx val="7"/>
              <c:layout>
                <c:manualLayout>
                  <c:x val="-2.7048656913242607E-2"/>
                  <c:y val="-8.0438756855575819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7</a:t>
                    </a:r>
                    <a:r>
                      <a:rPr lang="pl-PL"/>
                      <a:t>3</a:t>
                    </a:r>
                    <a:r>
                      <a:rPr lang="en-US"/>
                      <a:t>,</a:t>
                    </a:r>
                    <a:r>
                      <a:rPr lang="pl-PL"/>
                      <a:t>2</a:t>
                    </a:r>
                    <a:r>
                      <a:rPr lang="en-US"/>
                      <a:t>%</a:t>
                    </a:r>
                  </a:p>
                </c:rich>
              </c:tx>
              <c:numFmt formatCode="0.0%" sourceLinked="0"/>
              <c:spPr>
                <a:solidFill>
                  <a:schemeClr val="tx1">
                    <a:lumMod val="85000"/>
                  </a:schemeClr>
                </a:solidFill>
              </c:spPr>
              <c:showVal val="1"/>
            </c:dLbl>
            <c:delete val="1"/>
            <c:numFmt formatCode="0.0%" sourceLinked="0"/>
            <c:spPr>
              <a:solidFill>
                <a:srgbClr val="00B0F0"/>
              </a:solidFill>
            </c:spPr>
          </c:dLbls>
          <c:cat>
            <c:strRef>
              <c:f>Arkusz1!$O$128:$O$142</c:f>
              <c:strCache>
                <c:ptCount val="15"/>
                <c:pt idx="0">
                  <c:v>Sprawdzanie czasu</c:v>
                </c:pt>
                <c:pt idx="1">
                  <c:v>Korzystanie z aplikacji</c:v>
                </c:pt>
                <c:pt idx="2">
                  <c:v>Korzystanie z internetu</c:v>
                </c:pt>
                <c:pt idx="3">
                  <c:v>Rozmowy telefoniczne</c:v>
                </c:pt>
                <c:pt idx="4">
                  <c:v>Słuchanie muzyki</c:v>
                </c:pt>
                <c:pt idx="5">
                  <c:v>Korzystanie z budzika</c:v>
                </c:pt>
                <c:pt idx="6">
                  <c:v>Wysyłanie sms-ów</c:v>
                </c:pt>
                <c:pt idx="7">
                  <c:v>Korzystanie z portali</c:v>
                </c:pt>
                <c:pt idx="8">
                  <c:v>Granie w gry </c:v>
                </c:pt>
                <c:pt idx="9">
                  <c:v>Ogladanie telewizji, filmów</c:v>
                </c:pt>
                <c:pt idx="10">
                  <c:v>Robienie zdjęć</c:v>
                </c:pt>
                <c:pt idx="11">
                  <c:v>Korzystanie z kalkulatora</c:v>
                </c:pt>
                <c:pt idx="12">
                  <c:v>Nagrywanie filmów</c:v>
                </c:pt>
                <c:pt idx="13">
                  <c:v>Branie udział w konkursach</c:v>
                </c:pt>
                <c:pt idx="14">
                  <c:v>Aplikacja snapchat</c:v>
                </c:pt>
              </c:strCache>
            </c:strRef>
          </c:cat>
          <c:val>
            <c:numRef>
              <c:f>Arkusz1!$Q$128:$Q$142</c:f>
              <c:numCache>
                <c:formatCode>General</c:formatCode>
                <c:ptCount val="15"/>
                <c:pt idx="0">
                  <c:v>0.95660000000000056</c:v>
                </c:pt>
                <c:pt idx="1">
                  <c:v>0.9400000000000005</c:v>
                </c:pt>
                <c:pt idx="2">
                  <c:v>0.95030000000000003</c:v>
                </c:pt>
                <c:pt idx="3">
                  <c:v>0.96970000000000056</c:v>
                </c:pt>
                <c:pt idx="4">
                  <c:v>0.94590000000000052</c:v>
                </c:pt>
                <c:pt idx="5">
                  <c:v>0.75640000000000052</c:v>
                </c:pt>
                <c:pt idx="6">
                  <c:v>0.95850000000000002</c:v>
                </c:pt>
                <c:pt idx="7">
                  <c:v>0.67250000000000054</c:v>
                </c:pt>
                <c:pt idx="8">
                  <c:v>0.88739999999999997</c:v>
                </c:pt>
                <c:pt idx="9">
                  <c:v>0.67170000000000085</c:v>
                </c:pt>
                <c:pt idx="10">
                  <c:v>0.95780000000000054</c:v>
                </c:pt>
                <c:pt idx="11">
                  <c:v>0.9173</c:v>
                </c:pt>
                <c:pt idx="12">
                  <c:v>0.85470000000000068</c:v>
                </c:pt>
                <c:pt idx="13">
                  <c:v>8.8500000000000106E-2</c:v>
                </c:pt>
                <c:pt idx="14">
                  <c:v>0.51680000000000004</c:v>
                </c:pt>
              </c:numCache>
            </c:numRef>
          </c:val>
        </c:ser>
        <c:ser>
          <c:idx val="2"/>
          <c:order val="2"/>
          <c:tx>
            <c:strRef>
              <c:f>Arkusz1!$R$127</c:f>
              <c:strCache>
                <c:ptCount val="1"/>
                <c:pt idx="0">
                  <c:v>Lublin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dLbls>
            <c:dLbl>
              <c:idx val="0"/>
              <c:layout>
                <c:manualLayout>
                  <c:x val="-5.0282939576762005E-2"/>
                  <c:y val="-4.8517087282699593E-2"/>
                </c:manualLayout>
              </c:layout>
              <c:showVal val="1"/>
            </c:dLbl>
            <c:dLbl>
              <c:idx val="1"/>
              <c:layout>
                <c:manualLayout>
                  <c:x val="-4.1081063456717373E-2"/>
                  <c:y val="-6.74327487004368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</a:t>
                    </a:r>
                    <a:r>
                      <a:rPr lang="pl-PL"/>
                      <a:t>4</a:t>
                    </a:r>
                    <a:r>
                      <a:rPr lang="en-US"/>
                      <a:t>,</a:t>
                    </a:r>
                    <a:r>
                      <a:rPr lang="pl-PL"/>
                      <a:t>9</a:t>
                    </a:r>
                    <a:r>
                      <a:rPr lang="en-US"/>
                      <a:t>%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-4.1081184216246534E-2"/>
                  <c:y val="-3.145429016658968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</a:t>
                    </a:r>
                    <a:r>
                      <a:rPr lang="pl-PL"/>
                      <a:t>6</a:t>
                    </a:r>
                    <a:r>
                      <a:rPr lang="en-US"/>
                      <a:t>,</a:t>
                    </a:r>
                    <a:r>
                      <a:rPr lang="pl-PL"/>
                      <a:t>5</a:t>
                    </a:r>
                    <a:r>
                      <a:rPr lang="en-US"/>
                      <a:t>%</a:t>
                    </a:r>
                  </a:p>
                </c:rich>
              </c:tx>
              <c:showVal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layout>
                <c:manualLayout>
                  <c:x val="-3.0230711822388345E-2"/>
                  <c:y val="-5.3625837903717284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9</a:t>
                    </a:r>
                    <a:r>
                      <a:rPr lang="pl-PL"/>
                      <a:t>5</a:t>
                    </a:r>
                    <a:r>
                      <a:rPr lang="en-US"/>
                      <a:t>,</a:t>
                    </a:r>
                    <a:r>
                      <a:rPr lang="pl-PL"/>
                      <a:t>9</a:t>
                    </a:r>
                    <a:r>
                      <a:rPr lang="en-US"/>
                      <a:t>%</a:t>
                    </a:r>
                  </a:p>
                </c:rich>
              </c:tx>
              <c:numFmt formatCode="0.0%" sourceLinked="0"/>
              <c:spPr>
                <a:solidFill>
                  <a:schemeClr val="accent6">
                    <a:lumMod val="60000"/>
                    <a:lumOff val="40000"/>
                  </a:schemeClr>
                </a:solidFill>
              </c:spPr>
              <c:showVal val="1"/>
            </c:dLbl>
            <c:dLbl>
              <c:idx val="7"/>
              <c:delete val="1"/>
            </c:dLbl>
            <c:dLbl>
              <c:idx val="8"/>
              <c:layout>
                <c:manualLayout>
                  <c:x val="-2.545744153464273E-2"/>
                  <c:y val="-3.4125533211456428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8</a:t>
                    </a:r>
                    <a:r>
                      <a:rPr lang="pl-PL"/>
                      <a:t>8</a:t>
                    </a:r>
                    <a:r>
                      <a:rPr lang="en-US"/>
                      <a:t>,</a:t>
                    </a:r>
                    <a:r>
                      <a:rPr lang="pl-PL"/>
                      <a:t>7</a:t>
                    </a:r>
                    <a:r>
                      <a:rPr lang="en-US"/>
                      <a:t>%</a:t>
                    </a:r>
                  </a:p>
                </c:rich>
              </c:tx>
              <c:numFmt formatCode="0.0%" sourceLinked="0"/>
              <c:spPr>
                <a:solidFill>
                  <a:schemeClr val="accent6">
                    <a:lumMod val="40000"/>
                    <a:lumOff val="60000"/>
                  </a:schemeClr>
                </a:solidFill>
              </c:spPr>
              <c:showVal val="1"/>
            </c:dLbl>
            <c:dLbl>
              <c:idx val="9"/>
              <c:layout>
                <c:manualLayout>
                  <c:x val="-3.6595072206048941E-2"/>
                  <c:y val="-4.6313223644119515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70,</a:t>
                    </a:r>
                    <a:r>
                      <a:rPr lang="pl-PL"/>
                      <a:t>7</a:t>
                    </a:r>
                    <a:r>
                      <a:rPr lang="en-US"/>
                      <a:t>%</a:t>
                    </a:r>
                  </a:p>
                </c:rich>
              </c:tx>
              <c:numFmt formatCode="0.0%" sourceLinked="0"/>
              <c:spPr>
                <a:solidFill>
                  <a:srgbClr val="00B0F0"/>
                </a:solidFill>
              </c:spPr>
              <c:showVal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layout>
                <c:manualLayout>
                  <c:x val="-1.1137630671406195E-2"/>
                  <c:y val="-6.093845216331505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</a:t>
                    </a:r>
                    <a:r>
                      <a:rPr lang="pl-PL"/>
                      <a:t>5</a:t>
                    </a:r>
                    <a:r>
                      <a:rPr lang="en-US"/>
                      <a:t>,</a:t>
                    </a:r>
                    <a:r>
                      <a:rPr lang="pl-PL"/>
                      <a:t>5</a:t>
                    </a:r>
                    <a:r>
                      <a:rPr lang="en-US"/>
                      <a:t>%</a:t>
                    </a:r>
                  </a:p>
                </c:rich>
              </c:tx>
              <c:showVal val="1"/>
            </c:dLbl>
            <c:dLbl>
              <c:idx val="13"/>
              <c:layout>
                <c:manualLayout>
                  <c:x val="-7.1390801491973951E-2"/>
                  <c:y val="-2.4514809454300342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pl-PL"/>
                      <a:t>10</a:t>
                    </a:r>
                    <a:r>
                      <a:rPr lang="en-US"/>
                      <a:t>,</a:t>
                    </a:r>
                    <a:r>
                      <a:rPr lang="pl-PL"/>
                      <a:t>1</a:t>
                    </a:r>
                    <a:r>
                      <a:rPr lang="en-US"/>
                      <a:t>%</a:t>
                    </a:r>
                  </a:p>
                </c:rich>
              </c:tx>
              <c:numFmt formatCode="0.0%" sourceLinked="0"/>
              <c:spPr>
                <a:solidFill>
                  <a:schemeClr val="bg2">
                    <a:lumMod val="40000"/>
                    <a:lumOff val="60000"/>
                  </a:schemeClr>
                </a:solidFill>
              </c:spPr>
              <c:showVal val="1"/>
            </c:dLbl>
            <c:dLbl>
              <c:idx val="14"/>
              <c:layout>
                <c:manualLayout>
                  <c:x val="-7.9323112768861313E-3"/>
                  <c:y val="-3.6772214181450519E-2"/>
                </c:manualLayout>
              </c:layout>
              <c:numFmt formatCode="0.0%" sourceLinked="0"/>
              <c:spPr>
                <a:solidFill>
                  <a:srgbClr val="46DA62"/>
                </a:solidFill>
              </c:spPr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showVal val="1"/>
            </c:dLbl>
            <c:numFmt formatCode="0.0%" sourceLinked="0"/>
            <c:spPr>
              <a:solidFill>
                <a:prstClr val="white">
                  <a:lumMod val="85000"/>
                </a:prstClr>
              </a:solidFill>
            </c:spPr>
            <c:showVal val="1"/>
          </c:dLbls>
          <c:cat>
            <c:strRef>
              <c:f>Arkusz1!$O$128:$O$142</c:f>
              <c:strCache>
                <c:ptCount val="15"/>
                <c:pt idx="0">
                  <c:v>Sprawdzanie czasu</c:v>
                </c:pt>
                <c:pt idx="1">
                  <c:v>Korzystanie z aplikacji</c:v>
                </c:pt>
                <c:pt idx="2">
                  <c:v>Korzystanie z internetu</c:v>
                </c:pt>
                <c:pt idx="3">
                  <c:v>Rozmowy telefoniczne</c:v>
                </c:pt>
                <c:pt idx="4">
                  <c:v>Słuchanie muzyki</c:v>
                </c:pt>
                <c:pt idx="5">
                  <c:v>Korzystanie z budzika</c:v>
                </c:pt>
                <c:pt idx="6">
                  <c:v>Wysyłanie sms-ów</c:v>
                </c:pt>
                <c:pt idx="7">
                  <c:v>Korzystanie z portali</c:v>
                </c:pt>
                <c:pt idx="8">
                  <c:v>Granie w gry </c:v>
                </c:pt>
                <c:pt idx="9">
                  <c:v>Ogladanie telewizji, filmów</c:v>
                </c:pt>
                <c:pt idx="10">
                  <c:v>Robienie zdjęć</c:v>
                </c:pt>
                <c:pt idx="11">
                  <c:v>Korzystanie z kalkulatora</c:v>
                </c:pt>
                <c:pt idx="12">
                  <c:v>Nagrywanie filmów</c:v>
                </c:pt>
                <c:pt idx="13">
                  <c:v>Branie udział w konkursach</c:v>
                </c:pt>
                <c:pt idx="14">
                  <c:v>Aplikacja snapchat</c:v>
                </c:pt>
              </c:strCache>
            </c:strRef>
          </c:cat>
          <c:val>
            <c:numRef>
              <c:f>Arkusz1!$R$128:$R$142</c:f>
              <c:numCache>
                <c:formatCode>General</c:formatCode>
                <c:ptCount val="15"/>
                <c:pt idx="0">
                  <c:v>0.94760000000000055</c:v>
                </c:pt>
                <c:pt idx="1">
                  <c:v>0.93710000000000004</c:v>
                </c:pt>
                <c:pt idx="2">
                  <c:v>0.95650000000000002</c:v>
                </c:pt>
                <c:pt idx="3">
                  <c:v>0.96210000000000051</c:v>
                </c:pt>
                <c:pt idx="4">
                  <c:v>0.93530000000000002</c:v>
                </c:pt>
                <c:pt idx="5">
                  <c:v>0.76210000000000055</c:v>
                </c:pt>
                <c:pt idx="6">
                  <c:v>0.92090000000000005</c:v>
                </c:pt>
                <c:pt idx="7">
                  <c:v>0.72600000000000053</c:v>
                </c:pt>
                <c:pt idx="8">
                  <c:v>0.8546000000000008</c:v>
                </c:pt>
                <c:pt idx="9">
                  <c:v>0.70560000000000056</c:v>
                </c:pt>
                <c:pt idx="10">
                  <c:v>0.95460000000000056</c:v>
                </c:pt>
                <c:pt idx="11">
                  <c:v>0.90569999999999995</c:v>
                </c:pt>
                <c:pt idx="12">
                  <c:v>0.80640000000000001</c:v>
                </c:pt>
                <c:pt idx="13">
                  <c:v>9.5300000000000024E-2</c:v>
                </c:pt>
                <c:pt idx="14">
                  <c:v>0.54379999999999995</c:v>
                </c:pt>
              </c:numCache>
            </c:numRef>
          </c:val>
        </c:ser>
        <c:ser>
          <c:idx val="3"/>
          <c:order val="3"/>
          <c:tx>
            <c:strRef>
              <c:f>Arkusz1!$S$127</c:f>
              <c:strCache>
                <c:ptCount val="1"/>
                <c:pt idx="0">
                  <c:v>Bydgoszcz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dLbls>
            <c:dLbl>
              <c:idx val="10"/>
              <c:layout>
                <c:manualLayout>
                  <c:x val="-1.5910900959151705E-2"/>
                  <c:y val="-4.3875685557586863E-2"/>
                </c:manualLayout>
              </c:layout>
              <c:numFmt formatCode="0.0%" sourceLinked="0"/>
              <c:spPr>
                <a:solidFill>
                  <a:srgbClr val="00B0F0"/>
                </a:solidFill>
              </c:spPr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showVal val="1"/>
            </c:dLbl>
            <c:delete val="1"/>
          </c:dLbls>
          <c:cat>
            <c:strRef>
              <c:f>Arkusz1!$O$128:$O$142</c:f>
              <c:strCache>
                <c:ptCount val="15"/>
                <c:pt idx="0">
                  <c:v>Sprawdzanie czasu</c:v>
                </c:pt>
                <c:pt idx="1">
                  <c:v>Korzystanie z aplikacji</c:v>
                </c:pt>
                <c:pt idx="2">
                  <c:v>Korzystanie z internetu</c:v>
                </c:pt>
                <c:pt idx="3">
                  <c:v>Rozmowy telefoniczne</c:v>
                </c:pt>
                <c:pt idx="4">
                  <c:v>Słuchanie muzyki</c:v>
                </c:pt>
                <c:pt idx="5">
                  <c:v>Korzystanie z budzika</c:v>
                </c:pt>
                <c:pt idx="6">
                  <c:v>Wysyłanie sms-ów</c:v>
                </c:pt>
                <c:pt idx="7">
                  <c:v>Korzystanie z portali</c:v>
                </c:pt>
                <c:pt idx="8">
                  <c:v>Granie w gry </c:v>
                </c:pt>
                <c:pt idx="9">
                  <c:v>Ogladanie telewizji, filmów</c:v>
                </c:pt>
                <c:pt idx="10">
                  <c:v>Robienie zdjęć</c:v>
                </c:pt>
                <c:pt idx="11">
                  <c:v>Korzystanie z kalkulatora</c:v>
                </c:pt>
                <c:pt idx="12">
                  <c:v>Nagrywanie filmów</c:v>
                </c:pt>
                <c:pt idx="13">
                  <c:v>Branie udział w konkursach</c:v>
                </c:pt>
                <c:pt idx="14">
                  <c:v>Aplikacja snapchat</c:v>
                </c:pt>
              </c:strCache>
            </c:strRef>
          </c:cat>
          <c:val>
            <c:numRef>
              <c:f>Arkusz1!$S$128:$S$142</c:f>
              <c:numCache>
                <c:formatCode>General</c:formatCode>
                <c:ptCount val="15"/>
                <c:pt idx="0">
                  <c:v>0.95540000000000003</c:v>
                </c:pt>
                <c:pt idx="1">
                  <c:v>0.92810000000000004</c:v>
                </c:pt>
                <c:pt idx="2">
                  <c:v>0.95990000000000053</c:v>
                </c:pt>
                <c:pt idx="3">
                  <c:v>0.96410000000000051</c:v>
                </c:pt>
                <c:pt idx="4">
                  <c:v>0.93880000000000052</c:v>
                </c:pt>
                <c:pt idx="5">
                  <c:v>0.7903</c:v>
                </c:pt>
                <c:pt idx="6">
                  <c:v>0.91539999999999999</c:v>
                </c:pt>
                <c:pt idx="7">
                  <c:v>0.70680000000000054</c:v>
                </c:pt>
                <c:pt idx="8">
                  <c:v>0.87200000000000055</c:v>
                </c:pt>
                <c:pt idx="9">
                  <c:v>0.70680000000000054</c:v>
                </c:pt>
                <c:pt idx="10">
                  <c:v>0.95809999999999995</c:v>
                </c:pt>
                <c:pt idx="11">
                  <c:v>0.9022</c:v>
                </c:pt>
                <c:pt idx="12">
                  <c:v>0.82590000000000052</c:v>
                </c:pt>
                <c:pt idx="13">
                  <c:v>0.10059999999999998</c:v>
                </c:pt>
                <c:pt idx="14">
                  <c:v>0.51029999999999998</c:v>
                </c:pt>
              </c:numCache>
            </c:numRef>
          </c:val>
        </c:ser>
        <c:marker val="1"/>
        <c:axId val="115680768"/>
        <c:axId val="115682304"/>
      </c:lineChart>
      <c:catAx>
        <c:axId val="115680768"/>
        <c:scaling>
          <c:orientation val="minMax"/>
        </c:scaling>
        <c:axPos val="b"/>
        <c:tickLblPos val="nextTo"/>
        <c:spPr>
          <a:ln>
            <a:solidFill>
              <a:prstClr val="black"/>
            </a:solidFill>
          </a:ln>
        </c:spPr>
        <c:crossAx val="115682304"/>
        <c:crosses val="autoZero"/>
        <c:auto val="1"/>
        <c:lblAlgn val="ctr"/>
        <c:lblOffset val="100"/>
      </c:catAx>
      <c:valAx>
        <c:axId val="115682304"/>
        <c:scaling>
          <c:orientation val="minMax"/>
        </c:scaling>
        <c:axPos val="l"/>
        <c:majorGridlines>
          <c:spPr>
            <a:ln>
              <a:solidFill>
                <a:prstClr val="black"/>
              </a:solidFill>
            </a:ln>
          </c:spPr>
        </c:majorGridlines>
        <c:numFmt formatCode="0%" sourceLinked="0"/>
        <c:tickLblPos val="nextTo"/>
        <c:spPr>
          <a:ln>
            <a:solidFill>
              <a:prstClr val="black"/>
            </a:solidFill>
          </a:ln>
        </c:spPr>
        <c:crossAx val="115680768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200">
          <a:solidFill>
            <a:schemeClr val="bg1"/>
          </a:solidFill>
          <a:latin typeface="Arial" pitchFamily="34" charset="0"/>
          <a:cs typeface="Arial" pitchFamily="34" charset="0"/>
        </a:defRPr>
      </a:pPr>
      <a:endParaRPr lang="pl-PL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>
        <c:manualLayout>
          <c:layoutTarget val="inner"/>
          <c:xMode val="edge"/>
          <c:yMode val="edge"/>
          <c:x val="8.4533380263549868E-2"/>
          <c:y val="3.6575140299726486E-2"/>
          <c:w val="0.91531516926504874"/>
          <c:h val="0.72124230941306822"/>
        </c:manualLayout>
      </c:layout>
      <c:lineChart>
        <c:grouping val="standard"/>
        <c:ser>
          <c:idx val="0"/>
          <c:order val="0"/>
          <c:tx>
            <c:strRef>
              <c:f>Arkusz1!$P$156</c:f>
              <c:strCache>
                <c:ptCount val="1"/>
                <c:pt idx="0">
                  <c:v>Katowice</c:v>
                </c:pt>
              </c:strCache>
            </c:strRef>
          </c:tx>
          <c:spPr>
            <a:ln w="34925">
              <a:solidFill>
                <a:schemeClr val="bg1"/>
              </a:solidFill>
              <a:prstDash val="dash"/>
            </a:ln>
          </c:spPr>
          <c:marker>
            <c:symbol val="diamond"/>
            <c:size val="9"/>
            <c:spPr>
              <a:solidFill>
                <a:schemeClr val="bg1"/>
              </a:solidFill>
              <a:ln w="15875">
                <a:solidFill>
                  <a:prstClr val="black"/>
                </a:solidFill>
              </a:ln>
            </c:spPr>
          </c:marker>
          <c:dLbls>
            <c:dLbl>
              <c:idx val="3"/>
              <c:layout>
                <c:manualLayout>
                  <c:x val="-4.1894711505775152E-2"/>
                  <c:y val="-0.1591511549439098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pl-PL"/>
                      <a:t>64</a:t>
                    </a:r>
                    <a:r>
                      <a:rPr lang="en-US"/>
                      <a:t>,</a:t>
                    </a:r>
                    <a:r>
                      <a:rPr lang="pl-PL"/>
                      <a:t>1</a:t>
                    </a:r>
                    <a:r>
                      <a:rPr lang="en-US"/>
                      <a:t>%</a:t>
                    </a:r>
                  </a:p>
                </c:rich>
              </c:tx>
              <c:numFmt formatCode="0.0%" sourceLinked="0"/>
              <c:spPr>
                <a:solidFill>
                  <a:schemeClr val="accent6">
                    <a:lumMod val="60000"/>
                    <a:lumOff val="40000"/>
                  </a:schemeClr>
                </a:solidFill>
              </c:spPr>
              <c:showVal val="1"/>
            </c:dLbl>
            <c:dLbl>
              <c:idx val="4"/>
              <c:layout>
                <c:manualLayout>
                  <c:x val="-2.3866351438727559E-2"/>
                  <c:y val="-4.3875685557586863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7</a:t>
                    </a:r>
                    <a:r>
                      <a:rPr lang="pl-PL"/>
                      <a:t>7</a:t>
                    </a:r>
                    <a:r>
                      <a:rPr lang="en-US"/>
                      <a:t>,</a:t>
                    </a:r>
                    <a:r>
                      <a:rPr lang="pl-PL"/>
                      <a:t>4</a:t>
                    </a:r>
                    <a:r>
                      <a:rPr lang="en-US"/>
                      <a:t>%</a:t>
                    </a:r>
                  </a:p>
                </c:rich>
              </c:tx>
              <c:numFmt formatCode="0.0%" sourceLinked="0"/>
              <c:spPr>
                <a:solidFill>
                  <a:srgbClr val="92D050"/>
                </a:solidFill>
              </c:spPr>
              <c:showVal val="1"/>
            </c:dLbl>
            <c:dLbl>
              <c:idx val="11"/>
              <c:layout>
                <c:manualLayout>
                  <c:x val="-1.4319810863236535E-2"/>
                  <c:y val="-2.9250457038391225E-2"/>
                </c:manualLayout>
              </c:layout>
              <c:showVal val="1"/>
            </c:dLbl>
            <c:delete val="1"/>
            <c:numFmt formatCode="0.0%" sourceLinked="0"/>
            <c:spPr>
              <a:solidFill>
                <a:schemeClr val="bg1">
                  <a:lumMod val="95000"/>
                </a:schemeClr>
              </a:solidFill>
            </c:spPr>
          </c:dLbls>
          <c:cat>
            <c:strRef>
              <c:f>Arkusz1!$O$157:$O$164</c:f>
              <c:strCache>
                <c:ptCount val="8"/>
                <c:pt idx="0">
                  <c:v>W trakcie lekcji</c:v>
                </c:pt>
                <c:pt idx="1">
                  <c:v>W trakcie sprawdzianu, kartkówki</c:v>
                </c:pt>
                <c:pt idx="2">
                  <c:v>W trakcie przerw w szkole</c:v>
                </c:pt>
                <c:pt idx="3">
                  <c:v>W trakcie posiłku w domu</c:v>
                </c:pt>
                <c:pt idx="4">
                  <c:v>W trakcie wizyty kolegów lub rodziny w domu</c:v>
                </c:pt>
                <c:pt idx="5">
                  <c:v>W kościele w trakcie mszy</c:v>
                </c:pt>
                <c:pt idx="6">
                  <c:v>W kinie podczas filmu</c:v>
                </c:pt>
                <c:pt idx="7">
                  <c:v>W trakcie rozmowy z inna osobą</c:v>
                </c:pt>
              </c:strCache>
            </c:strRef>
          </c:cat>
          <c:val>
            <c:numRef>
              <c:f>Arkusz1!$P$157:$P$164</c:f>
              <c:numCache>
                <c:formatCode>General</c:formatCode>
                <c:ptCount val="8"/>
                <c:pt idx="0">
                  <c:v>0.224</c:v>
                </c:pt>
                <c:pt idx="1">
                  <c:v>7.5999999999999998E-2</c:v>
                </c:pt>
                <c:pt idx="2">
                  <c:v>0.40700000000000008</c:v>
                </c:pt>
                <c:pt idx="3">
                  <c:v>0.50800000000000001</c:v>
                </c:pt>
                <c:pt idx="4">
                  <c:v>0.76100000000000056</c:v>
                </c:pt>
                <c:pt idx="5">
                  <c:v>8.1000000000000003E-2</c:v>
                </c:pt>
                <c:pt idx="6">
                  <c:v>0.18400000000000014</c:v>
                </c:pt>
                <c:pt idx="7">
                  <c:v>0.51800000000000002</c:v>
                </c:pt>
              </c:numCache>
            </c:numRef>
          </c:val>
        </c:ser>
        <c:ser>
          <c:idx val="1"/>
          <c:order val="1"/>
          <c:tx>
            <c:strRef>
              <c:f>Arkusz1!$Q$156</c:f>
              <c:strCache>
                <c:ptCount val="1"/>
                <c:pt idx="0">
                  <c:v>Wrocław</c:v>
                </c:pt>
              </c:strCache>
            </c:strRef>
          </c:tx>
          <c:spPr>
            <a:ln w="34925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5"/>
              <c:layout>
                <c:manualLayout>
                  <c:x val="-1.1676118380867087E-2"/>
                  <c:y val="-8.3878490539811945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pl-PL"/>
                      <a:t>9</a:t>
                    </a:r>
                    <a:r>
                      <a:rPr lang="en-US"/>
                      <a:t>,</a:t>
                    </a:r>
                    <a:r>
                      <a:rPr lang="pl-PL"/>
                      <a:t>4</a:t>
                    </a:r>
                    <a:r>
                      <a:rPr lang="en-US"/>
                      <a:t>%</a:t>
                    </a:r>
                  </a:p>
                </c:rich>
              </c:tx>
              <c:numFmt formatCode="0.0%" sourceLinked="0"/>
              <c:spPr>
                <a:solidFill>
                  <a:schemeClr val="accent6">
                    <a:lumMod val="60000"/>
                    <a:lumOff val="40000"/>
                  </a:schemeClr>
                </a:solidFill>
              </c:spPr>
              <c:showVal val="1"/>
            </c:dLbl>
            <c:dLbl>
              <c:idx val="7"/>
              <c:layout>
                <c:manualLayout>
                  <c:x val="-3.5530582507607752E-2"/>
                  <c:y val="-5.0472784182096934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pl-PL"/>
                      <a:t>54</a:t>
                    </a:r>
                    <a:r>
                      <a:rPr lang="en-US"/>
                      <a:t>,</a:t>
                    </a:r>
                    <a:r>
                      <a:rPr lang="pl-PL"/>
                      <a:t>0</a:t>
                    </a:r>
                    <a:r>
                      <a:rPr lang="en-US"/>
                      <a:t>%</a:t>
                    </a:r>
                  </a:p>
                </c:rich>
              </c:tx>
              <c:numFmt formatCode="0.0%" sourceLinked="0"/>
              <c:spPr>
                <a:solidFill>
                  <a:schemeClr val="accent6">
                    <a:lumMod val="60000"/>
                    <a:lumOff val="40000"/>
                  </a:schemeClr>
                </a:solidFill>
              </c:spPr>
              <c:showVal val="1"/>
            </c:dLbl>
            <c:delete val="1"/>
            <c:numFmt formatCode="0.0%" sourceLinked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Lbls>
          <c:cat>
            <c:strRef>
              <c:f>Arkusz1!$O$157:$O$164</c:f>
              <c:strCache>
                <c:ptCount val="8"/>
                <c:pt idx="0">
                  <c:v>W trakcie lekcji</c:v>
                </c:pt>
                <c:pt idx="1">
                  <c:v>W trakcie sprawdzianu, kartkówki</c:v>
                </c:pt>
                <c:pt idx="2">
                  <c:v>W trakcie przerw w szkole</c:v>
                </c:pt>
                <c:pt idx="3">
                  <c:v>W trakcie posiłku w domu</c:v>
                </c:pt>
                <c:pt idx="4">
                  <c:v>W trakcie wizyty kolegów lub rodziny w domu</c:v>
                </c:pt>
                <c:pt idx="5">
                  <c:v>W kościele w trakcie mszy</c:v>
                </c:pt>
                <c:pt idx="6">
                  <c:v>W kinie podczas filmu</c:v>
                </c:pt>
                <c:pt idx="7">
                  <c:v>W trakcie rozmowy z inna osobą</c:v>
                </c:pt>
              </c:strCache>
            </c:strRef>
          </c:cat>
          <c:val>
            <c:numRef>
              <c:f>Arkusz1!$Q$157:$Q$164</c:f>
              <c:numCache>
                <c:formatCode>General</c:formatCode>
                <c:ptCount val="8"/>
                <c:pt idx="0">
                  <c:v>0.31800000000000034</c:v>
                </c:pt>
                <c:pt idx="1">
                  <c:v>9.9000000000000046E-2</c:v>
                </c:pt>
                <c:pt idx="2">
                  <c:v>0.44800000000000001</c:v>
                </c:pt>
                <c:pt idx="3">
                  <c:v>0.64100000000000068</c:v>
                </c:pt>
                <c:pt idx="4">
                  <c:v>0.73300000000000054</c:v>
                </c:pt>
                <c:pt idx="5">
                  <c:v>9.4000000000000028E-2</c:v>
                </c:pt>
                <c:pt idx="6">
                  <c:v>0.23300000000000001</c:v>
                </c:pt>
                <c:pt idx="7">
                  <c:v>0.54</c:v>
                </c:pt>
              </c:numCache>
            </c:numRef>
          </c:val>
        </c:ser>
        <c:ser>
          <c:idx val="2"/>
          <c:order val="2"/>
          <c:tx>
            <c:strRef>
              <c:f>Arkusz1!$R$156</c:f>
              <c:strCache>
                <c:ptCount val="1"/>
                <c:pt idx="0">
                  <c:v>Lublin</c:v>
                </c:pt>
              </c:strCache>
            </c:strRef>
          </c:tx>
          <c:spPr>
            <a:ln w="34925">
              <a:solidFill>
                <a:srgbClr val="92D050"/>
              </a:solidFill>
            </a:ln>
          </c:spPr>
          <c:marker>
            <c:symbol val="triangle"/>
            <c:size val="9"/>
          </c:marker>
          <c:dLbls>
            <c:dLbl>
              <c:idx val="0"/>
              <c:layout>
                <c:manualLayout>
                  <c:x val="-3.3412892014218591E-2"/>
                  <c:y val="-4.3875685557586863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31,</a:t>
                    </a:r>
                    <a:r>
                      <a:rPr lang="pl-PL"/>
                      <a:t>8</a:t>
                    </a:r>
                    <a:r>
                      <a:rPr lang="en-US"/>
                      <a:t>%</a:t>
                    </a:r>
                  </a:p>
                </c:rich>
              </c:tx>
              <c:numFmt formatCode="0.0%" sourceLinked="0"/>
              <c:spPr>
                <a:solidFill>
                  <a:schemeClr val="accent6">
                    <a:lumMod val="60000"/>
                    <a:lumOff val="40000"/>
                  </a:schemeClr>
                </a:solidFill>
              </c:spPr>
              <c:showVal val="1"/>
            </c:dLbl>
            <c:dLbl>
              <c:idx val="1"/>
              <c:layout>
                <c:manualLayout>
                  <c:x val="-3.3412892014218591E-2"/>
                  <c:y val="-5.1188299817184701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pl-PL"/>
                      <a:t>11</a:t>
                    </a:r>
                    <a:r>
                      <a:rPr lang="en-US"/>
                      <a:t>,</a:t>
                    </a:r>
                    <a:r>
                      <a:rPr lang="pl-PL"/>
                      <a:t>9</a:t>
                    </a:r>
                    <a:r>
                      <a:rPr lang="en-US"/>
                      <a:t>%</a:t>
                    </a:r>
                  </a:p>
                </c:rich>
              </c:tx>
              <c:numFmt formatCode="0.0%" sourceLinked="0"/>
              <c:spPr>
                <a:solidFill>
                  <a:srgbClr val="92D050"/>
                </a:solidFill>
              </c:spPr>
              <c:showVal val="1"/>
            </c:dLbl>
            <c:dLbl>
              <c:idx val="2"/>
              <c:layout>
                <c:manualLayout>
                  <c:x val="-5.0376476845648985E-2"/>
                  <c:y val="-9.7641591794692451E-2"/>
                </c:manualLayout>
              </c:layout>
              <c:tx>
                <c:rich>
                  <a:bodyPr/>
                  <a:lstStyle/>
                  <a:p>
                    <a:r>
                      <a:rPr lang="pl-PL"/>
                      <a:t>58</a:t>
                    </a:r>
                    <a:r>
                      <a:rPr lang="en-US"/>
                      <a:t>,</a:t>
                    </a:r>
                    <a:r>
                      <a:rPr lang="pl-PL"/>
                      <a:t>2</a:t>
                    </a:r>
                    <a:r>
                      <a:rPr lang="en-US"/>
                      <a:t>%</a:t>
                    </a:r>
                  </a:p>
                </c:rich>
              </c:tx>
              <c:showVal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layout>
                <c:manualLayout>
                  <c:x val="-5.5676044115331183E-2"/>
                  <c:y val="-9.1764232968207904E-2"/>
                </c:manualLayout>
              </c:layout>
              <c:tx>
                <c:rich>
                  <a:bodyPr/>
                  <a:lstStyle/>
                  <a:p>
                    <a:r>
                      <a:rPr lang="pl-PL"/>
                      <a:t>25</a:t>
                    </a:r>
                    <a:r>
                      <a:rPr lang="en-US"/>
                      <a:t>,</a:t>
                    </a:r>
                    <a:r>
                      <a:rPr lang="pl-PL"/>
                      <a:t>1</a:t>
                    </a:r>
                    <a:r>
                      <a:rPr lang="en-US"/>
                      <a:t>%</a:t>
                    </a:r>
                  </a:p>
                </c:rich>
              </c:tx>
              <c:showVal val="1"/>
            </c:dLbl>
            <c:dLbl>
              <c:idx val="7"/>
              <c:delete val="1"/>
            </c:dLbl>
            <c:dLbl>
              <c:idx val="8"/>
              <c:layout>
                <c:manualLayout>
                  <c:x val="-2.545744153464273E-2"/>
                  <c:y val="-3.412553321145642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</a:t>
                    </a:r>
                    <a:r>
                      <a:rPr lang="pl-PL"/>
                      <a:t>8</a:t>
                    </a:r>
                    <a:r>
                      <a:rPr lang="en-US"/>
                      <a:t>,</a:t>
                    </a:r>
                    <a:r>
                      <a:rPr lang="pl-PL"/>
                      <a:t>7</a:t>
                    </a:r>
                    <a:r>
                      <a:rPr lang="en-US"/>
                      <a:t>%</a:t>
                    </a:r>
                  </a:p>
                </c:rich>
              </c:tx>
              <c:showVal val="1"/>
            </c:dLbl>
            <c:dLbl>
              <c:idx val="9"/>
              <c:layout>
                <c:manualLayout>
                  <c:x val="-3.6595072206048941E-2"/>
                  <c:y val="-4.631322364411953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70,</a:t>
                    </a:r>
                    <a:r>
                      <a:rPr lang="pl-PL"/>
                      <a:t>7</a:t>
                    </a:r>
                    <a:r>
                      <a:rPr lang="en-US"/>
                      <a:t>%</a:t>
                    </a:r>
                  </a:p>
                </c:rich>
              </c:tx>
              <c:showVal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layout>
                <c:manualLayout>
                  <c:x val="-1.1137630671406195E-2"/>
                  <c:y val="-6.093845216331505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</a:t>
                    </a:r>
                    <a:r>
                      <a:rPr lang="pl-PL"/>
                      <a:t>5</a:t>
                    </a:r>
                    <a:r>
                      <a:rPr lang="en-US"/>
                      <a:t>,</a:t>
                    </a:r>
                    <a:r>
                      <a:rPr lang="pl-PL"/>
                      <a:t>5</a:t>
                    </a:r>
                    <a:r>
                      <a:rPr lang="en-US"/>
                      <a:t>%</a:t>
                    </a:r>
                  </a:p>
                </c:rich>
              </c:tx>
              <c:showVal val="1"/>
            </c:dLbl>
            <c:dLbl>
              <c:idx val="13"/>
              <c:layout>
                <c:manualLayout>
                  <c:x val="-7.1390801491973951E-2"/>
                  <c:y val="-2.4514809454300342E-2"/>
                </c:manualLayout>
              </c:layout>
              <c:tx>
                <c:rich>
                  <a:bodyPr/>
                  <a:lstStyle/>
                  <a:p>
                    <a:r>
                      <a:rPr lang="pl-PL"/>
                      <a:t>10</a:t>
                    </a:r>
                    <a:r>
                      <a:rPr lang="en-US"/>
                      <a:t>,</a:t>
                    </a:r>
                    <a:r>
                      <a:rPr lang="pl-PL"/>
                      <a:t>1</a:t>
                    </a:r>
                    <a:r>
                      <a:rPr lang="en-US"/>
                      <a:t>%</a:t>
                    </a:r>
                  </a:p>
                </c:rich>
              </c:tx>
              <c:showVal val="1"/>
            </c:dLbl>
            <c:dLbl>
              <c:idx val="14"/>
              <c:layout>
                <c:manualLayout>
                  <c:x val="-7.9323112768861313E-3"/>
                  <c:y val="-3.6772214181450533E-2"/>
                </c:manualLayout>
              </c:layout>
              <c:showVal val="1"/>
            </c:dLbl>
            <c:numFmt formatCode="0.0%" sourceLinked="0"/>
            <c:spPr>
              <a:solidFill>
                <a:schemeClr val="accent1">
                  <a:lumMod val="40000"/>
                  <a:lumOff val="60000"/>
                </a:schemeClr>
              </a:solidFill>
            </c:spPr>
            <c:showVal val="1"/>
          </c:dLbls>
          <c:cat>
            <c:strRef>
              <c:f>Arkusz1!$O$157:$O$164</c:f>
              <c:strCache>
                <c:ptCount val="8"/>
                <c:pt idx="0">
                  <c:v>W trakcie lekcji</c:v>
                </c:pt>
                <c:pt idx="1">
                  <c:v>W trakcie sprawdzianu, kartkówki</c:v>
                </c:pt>
                <c:pt idx="2">
                  <c:v>W trakcie przerw w szkole</c:v>
                </c:pt>
                <c:pt idx="3">
                  <c:v>W trakcie posiłku w domu</c:v>
                </c:pt>
                <c:pt idx="4">
                  <c:v>W trakcie wizyty kolegów lub rodziny w domu</c:v>
                </c:pt>
                <c:pt idx="5">
                  <c:v>W kościele w trakcie mszy</c:v>
                </c:pt>
                <c:pt idx="6">
                  <c:v>W kinie podczas filmu</c:v>
                </c:pt>
                <c:pt idx="7">
                  <c:v>W trakcie rozmowy z inna osobą</c:v>
                </c:pt>
              </c:strCache>
            </c:strRef>
          </c:cat>
          <c:val>
            <c:numRef>
              <c:f>Arkusz1!$R$157:$R$164</c:f>
              <c:numCache>
                <c:formatCode>General</c:formatCode>
                <c:ptCount val="8"/>
                <c:pt idx="0">
                  <c:v>0.31100000000000028</c:v>
                </c:pt>
                <c:pt idx="1">
                  <c:v>0.11899999999999998</c:v>
                </c:pt>
                <c:pt idx="2">
                  <c:v>0.52</c:v>
                </c:pt>
                <c:pt idx="3">
                  <c:v>0.61500000000000055</c:v>
                </c:pt>
                <c:pt idx="4">
                  <c:v>0.77400000000000069</c:v>
                </c:pt>
                <c:pt idx="5">
                  <c:v>6.2000000000000034E-2</c:v>
                </c:pt>
                <c:pt idx="6">
                  <c:v>0.21700000000000014</c:v>
                </c:pt>
                <c:pt idx="7">
                  <c:v>0.53200000000000003</c:v>
                </c:pt>
              </c:numCache>
            </c:numRef>
          </c:val>
        </c:ser>
        <c:ser>
          <c:idx val="3"/>
          <c:order val="3"/>
          <c:tx>
            <c:strRef>
              <c:f>Arkusz1!$S$156</c:f>
              <c:strCache>
                <c:ptCount val="1"/>
                <c:pt idx="0">
                  <c:v>Bydgoszcz</c:v>
                </c:pt>
              </c:strCache>
            </c:strRef>
          </c:tx>
          <c:spPr>
            <a:ln w="34925">
              <a:solidFill>
                <a:srgbClr val="00B0F0"/>
              </a:solidFill>
            </a:ln>
          </c:spPr>
          <c:marker>
            <c:symbol val="x"/>
            <c:size val="9"/>
          </c:marker>
          <c:dLbls>
            <c:dLbl>
              <c:idx val="10"/>
              <c:layout>
                <c:manualLayout>
                  <c:x val="-1.5910900959151705E-2"/>
                  <c:y val="-4.3875685557586863E-2"/>
                </c:manualLayout>
              </c:layout>
              <c:numFmt formatCode="0.0%" sourceLinked="0"/>
              <c:spPr>
                <a:solidFill>
                  <a:schemeClr val="accent1">
                    <a:lumMod val="40000"/>
                    <a:lumOff val="60000"/>
                  </a:schemeClr>
                </a:solidFill>
              </c:spPr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showVal val="1"/>
            </c:dLbl>
            <c:delete val="1"/>
          </c:dLbls>
          <c:cat>
            <c:strRef>
              <c:f>Arkusz1!$O$157:$O$164</c:f>
              <c:strCache>
                <c:ptCount val="8"/>
                <c:pt idx="0">
                  <c:v>W trakcie lekcji</c:v>
                </c:pt>
                <c:pt idx="1">
                  <c:v>W trakcie sprawdzianu, kartkówki</c:v>
                </c:pt>
                <c:pt idx="2">
                  <c:v>W trakcie przerw w szkole</c:v>
                </c:pt>
                <c:pt idx="3">
                  <c:v>W trakcie posiłku w domu</c:v>
                </c:pt>
                <c:pt idx="4">
                  <c:v>W trakcie wizyty kolegów lub rodziny w domu</c:v>
                </c:pt>
                <c:pt idx="5">
                  <c:v>W kościele w trakcie mszy</c:v>
                </c:pt>
                <c:pt idx="6">
                  <c:v>W kinie podczas filmu</c:v>
                </c:pt>
                <c:pt idx="7">
                  <c:v>W trakcie rozmowy z inna osobą</c:v>
                </c:pt>
              </c:strCache>
            </c:strRef>
          </c:cat>
          <c:val>
            <c:numRef>
              <c:f>Arkusz1!$S$157:$S$164</c:f>
              <c:numCache>
                <c:formatCode>General</c:formatCode>
                <c:ptCount val="8"/>
                <c:pt idx="0">
                  <c:v>0.28400000000000025</c:v>
                </c:pt>
                <c:pt idx="1">
                  <c:v>9.1000000000000025E-2</c:v>
                </c:pt>
                <c:pt idx="2">
                  <c:v>0.58199999999999996</c:v>
                </c:pt>
                <c:pt idx="3">
                  <c:v>0.61500000000000055</c:v>
                </c:pt>
                <c:pt idx="4">
                  <c:v>0.74600000000000055</c:v>
                </c:pt>
                <c:pt idx="5">
                  <c:v>8.3000000000000046E-2</c:v>
                </c:pt>
                <c:pt idx="6">
                  <c:v>0.251</c:v>
                </c:pt>
                <c:pt idx="7">
                  <c:v>0.49400000000000033</c:v>
                </c:pt>
              </c:numCache>
            </c:numRef>
          </c:val>
        </c:ser>
        <c:marker val="1"/>
        <c:axId val="115869568"/>
        <c:axId val="115871104"/>
      </c:lineChart>
      <c:catAx>
        <c:axId val="115869568"/>
        <c:scaling>
          <c:orientation val="minMax"/>
        </c:scaling>
        <c:axPos val="b"/>
        <c:tickLblPos val="nextTo"/>
        <c:spPr>
          <a:ln>
            <a:solidFill>
              <a:prstClr val="black"/>
            </a:solidFill>
          </a:ln>
        </c:spPr>
        <c:crossAx val="115871104"/>
        <c:crosses val="autoZero"/>
        <c:auto val="1"/>
        <c:lblAlgn val="ctr"/>
        <c:lblOffset val="100"/>
      </c:catAx>
      <c:valAx>
        <c:axId val="115871104"/>
        <c:scaling>
          <c:orientation val="minMax"/>
        </c:scaling>
        <c:axPos val="l"/>
        <c:majorGridlines>
          <c:spPr>
            <a:ln>
              <a:solidFill>
                <a:prstClr val="black"/>
              </a:solidFill>
            </a:ln>
          </c:spPr>
        </c:majorGridlines>
        <c:numFmt formatCode="0%" sourceLinked="0"/>
        <c:tickLblPos val="nextTo"/>
        <c:spPr>
          <a:noFill/>
          <a:ln>
            <a:solidFill>
              <a:schemeClr val="bg1"/>
            </a:solidFill>
          </a:ln>
        </c:spPr>
        <c:crossAx val="115869568"/>
        <c:crosses val="autoZero"/>
        <c:crossBetween val="between"/>
      </c:valAx>
      <c:spPr>
        <a:ln>
          <a:solidFill>
            <a:prstClr val="black"/>
          </a:solidFill>
        </a:ln>
      </c:spPr>
    </c:plotArea>
    <c:legend>
      <c:legendPos val="b"/>
      <c:layout/>
    </c:legend>
    <c:plotVisOnly val="1"/>
  </c:chart>
  <c:txPr>
    <a:bodyPr/>
    <a:lstStyle/>
    <a:p>
      <a:pPr>
        <a:defRPr sz="1200" b="0">
          <a:solidFill>
            <a:schemeClr val="bg1"/>
          </a:solidFill>
          <a:latin typeface="Arial" pitchFamily="34" charset="0"/>
          <a:cs typeface="Arial" pitchFamily="34" charset="0"/>
        </a:defRPr>
      </a:pPr>
      <a:endParaRPr lang="pl-PL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CF8B59-CA40-4CA6-95EE-6E45BEAD7417}" type="datetimeFigureOut">
              <a:rPr lang="pl-PL" smtClean="0"/>
              <a:pPr/>
              <a:t>2019-07-03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CF1C35-5CDF-4D8D-993E-32196F06BD8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454523-8846-4EBB-8BED-03A08941E888}" type="datetimeFigureOut">
              <a:rPr lang="pl-PL" smtClean="0"/>
              <a:pPr/>
              <a:t>2019-07-03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6CD7D9-B90A-4E83-BB00-E98B326CC93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006892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Opisywany problem badawczy nie jest jeszcze dokładnie zbadany na terenie woj. Śląskiego,</a:t>
            </a:r>
            <a:r>
              <a:rPr lang="pl-PL" baseline="0" dirty="0" smtClean="0"/>
              <a:t> dlatego też badania mają na celu opisanie i scharakteryzowanie zjawiska hazardu i patologicznego używania Internetu wśród młodzieży szkolnej na terenie województwa śląskiego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CD7D9-B90A-4E83-BB00-E98B326CC93E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CD7D9-B90A-4E83-BB00-E98B326CC93E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CD7D9-B90A-4E83-BB00-E98B326CC93E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CD7D9-B90A-4E83-BB00-E98B326CC93E}" type="slidenum">
              <a:rPr lang="pl-PL" smtClean="0"/>
              <a:pPr/>
              <a:t>12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CD7D9-B90A-4E83-BB00-E98B326CC93E}" type="slidenum">
              <a:rPr lang="pl-PL" smtClean="0"/>
              <a:pPr/>
              <a:t>18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140968"/>
            <a:ext cx="7772400" cy="1872208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3568" y="5085184"/>
            <a:ext cx="7776864" cy="576064"/>
          </a:xfrm>
        </p:spPr>
        <p:txBody>
          <a:bodyPr anchor="ctr"/>
          <a:lstStyle>
            <a:lvl1pPr marL="0" indent="0" algn="r">
              <a:buNone/>
              <a:defRPr sz="2400" b="1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4282266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ońc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69368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140968"/>
            <a:ext cx="7772400" cy="1872208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3568" y="5085184"/>
            <a:ext cx="7776864" cy="576064"/>
          </a:xfrm>
        </p:spPr>
        <p:txBody>
          <a:bodyPr anchor="ctr"/>
          <a:lstStyle>
            <a:lvl1pPr marL="0" indent="0" algn="r">
              <a:buNone/>
              <a:defRPr sz="2400" b="1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72153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A3ED3-0CE1-480A-934D-3DE0E4ED3B7C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2019-07-03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230D4-EC7C-4A18-8268-EF6AF3C9093B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0725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270D9-6691-4383-B704-5A6F84D52C64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2019-07-03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66182-8145-4052-8CB3-F4294C4C25EF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2310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B5C26-500B-4254-A0A4-6E3EDE85CCBE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2019-07-03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5F0FB-124B-4FC0-8D8D-3F4B22A6CF60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6351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27C5D-4FA2-44BC-B836-921A42610EEC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2019-07-03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88B67-2684-492A-B15E-FED24CB3BA3D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0434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2C0A2-6A2A-45ED-B66C-92B681E0E0F6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2019-07-03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3980A-4F91-4DC9-9B98-4537C82215D2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6233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293096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186209"/>
            <a:ext cx="5486400" cy="410688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869160"/>
            <a:ext cx="5486400" cy="10081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C6C0E-3B76-49BB-BF35-C0367C54F9B9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2019-07-03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DEB96-9E31-41A7-8A6C-4AE33166EC9E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94909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B192E-8F10-41E9-B67F-F6C00BA5F88A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2019-07-03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7E2F8-5A64-4A55-88F0-1CA7EFA71491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8960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530626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5306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B1A29-C75B-4A9F-876F-C072DD762E2E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2019-07-03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3B589-3FB6-4F1F-B92E-AC0E2089EA29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8389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A3ED3-0CE1-480A-934D-3DE0E4ED3B7C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2019-07-03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230D4-EC7C-4A18-8268-EF6AF3C9093B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610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ońc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238356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4F05D-4A37-497B-933B-5F79D5C1CDDE}" type="datetimeFigureOut">
              <a:rPr lang="pl-PL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2019-07-03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7D15F-C46E-4812-AB10-9176DF339D7B}" type="slidenum">
              <a:rPr lang="pl-PL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22676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85011-599B-4008-894F-7A6DED27A53C}" type="datetimeFigureOut">
              <a:rPr lang="pl-PL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2019-07-03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217C6-1680-4243-A3AD-3A7311AA869F}" type="slidenum">
              <a:rPr lang="pl-PL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27695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D0AF6-0A28-47ED-B2E8-E92C2D7F172C}" type="datetimeFigureOut">
              <a:rPr lang="pl-PL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2019-07-03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6DB2F-B414-49DA-8E57-92CF125517F7}" type="slidenum">
              <a:rPr lang="pl-PL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70641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AB6A6-B683-4610-ADA8-89714B86E979}" type="datetimeFigureOut">
              <a:rPr lang="pl-PL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2019-07-03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81A4F-C04C-4F42-9280-C6A95CFD0CCD}" type="slidenum">
              <a:rPr lang="pl-PL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811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8B3A8-D980-49F2-BE40-58B2BADCD0C7}" type="datetimeFigureOut">
              <a:rPr lang="pl-PL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2019-07-03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7A492-1F07-415B-9641-CDB11CDF9B28}" type="slidenum">
              <a:rPr lang="pl-PL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65790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53DE6-8768-4CCA-8969-5C969A6E5D71}" type="datetimeFigureOut">
              <a:rPr lang="pl-PL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2019-07-03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35767-76FC-4787-9E9E-5562AA9C2C04}" type="slidenum">
              <a:rPr lang="pl-PL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9554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EEC6A-5F06-4D6B-8D26-30B7CD5B1201}" type="datetimeFigureOut">
              <a:rPr lang="pl-PL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2019-07-03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C855F-8BC3-480E-ACD4-868801175230}" type="slidenum">
              <a:rPr lang="pl-PL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91511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D2F62-4532-4610-A561-5ACFF001CAAD}" type="datetimeFigureOut">
              <a:rPr lang="pl-PL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2019-07-03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9C950-3B76-4FA4-8476-651F0FA67D88}" type="slidenum">
              <a:rPr lang="pl-PL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71171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FAA01-53F2-40CB-88A5-92190DD6DC3E}" type="datetimeFigureOut">
              <a:rPr lang="pl-PL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2019-07-03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48AF2-BE3F-49FC-B39A-7F8F13949A48}" type="slidenum">
              <a:rPr lang="pl-PL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6787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270D9-6691-4383-B704-5A6F84D52C64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2019-07-03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66182-8145-4052-8CB3-F4294C4C25EF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82560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135BE-71D2-4127-AFDB-3FC011764773}" type="datetimeFigureOut">
              <a:rPr lang="pl-PL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2019-07-03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CFDAF-1EB4-45D4-A411-75DFC049D46F}" type="slidenum">
              <a:rPr lang="pl-PL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52703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86482-6BB5-415C-B57E-D8DC37492606}" type="datetimeFigureOut">
              <a:rPr lang="pl-PL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2019-07-03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AFD2E-DC57-4B2C-B7B2-E1283EB094BC}" type="slidenum">
              <a:rPr lang="pl-PL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0034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4F05D-4A37-497B-933B-5F79D5C1CDDE}" type="datetimeFigureOut">
              <a:rPr lang="pl-PL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2019-07-03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7D15F-C46E-4812-AB10-9176DF339D7B}" type="slidenum">
              <a:rPr lang="pl-PL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33058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85011-599B-4008-894F-7A6DED27A53C}" type="datetimeFigureOut">
              <a:rPr lang="pl-PL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2019-07-03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217C6-1680-4243-A3AD-3A7311AA869F}" type="slidenum">
              <a:rPr lang="pl-PL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92596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D0AF6-0A28-47ED-B2E8-E92C2D7F172C}" type="datetimeFigureOut">
              <a:rPr lang="pl-PL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2019-07-03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6DB2F-B414-49DA-8E57-92CF125517F7}" type="slidenum">
              <a:rPr lang="pl-PL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80728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AB6A6-B683-4610-ADA8-89714B86E979}" type="datetimeFigureOut">
              <a:rPr lang="pl-PL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2019-07-03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81A4F-C04C-4F42-9280-C6A95CFD0CCD}" type="slidenum">
              <a:rPr lang="pl-PL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89124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8B3A8-D980-49F2-BE40-58B2BADCD0C7}" type="datetimeFigureOut">
              <a:rPr lang="pl-PL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2019-07-03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7A492-1F07-415B-9641-CDB11CDF9B28}" type="slidenum">
              <a:rPr lang="pl-PL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70316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53DE6-8768-4CCA-8969-5C969A6E5D71}" type="datetimeFigureOut">
              <a:rPr lang="pl-PL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2019-07-03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35767-76FC-4787-9E9E-5562AA9C2C04}" type="slidenum">
              <a:rPr lang="pl-PL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10501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EEC6A-5F06-4D6B-8D26-30B7CD5B1201}" type="datetimeFigureOut">
              <a:rPr lang="pl-PL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2019-07-03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C855F-8BC3-480E-ACD4-868801175230}" type="slidenum">
              <a:rPr lang="pl-PL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3825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D2F62-4532-4610-A561-5ACFF001CAAD}" type="datetimeFigureOut">
              <a:rPr lang="pl-PL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2019-07-03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9C950-3B76-4FA4-8476-651F0FA67D88}" type="slidenum">
              <a:rPr lang="pl-PL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7807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B5C26-500B-4254-A0A4-6E3EDE85CCBE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2019-07-03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5F0FB-124B-4FC0-8D8D-3F4B22A6CF60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37239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FAA01-53F2-40CB-88A5-92190DD6DC3E}" type="datetimeFigureOut">
              <a:rPr lang="pl-PL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2019-07-03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48AF2-BE3F-49FC-B39A-7F8F13949A48}" type="slidenum">
              <a:rPr lang="pl-PL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69657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135BE-71D2-4127-AFDB-3FC011764773}" type="datetimeFigureOut">
              <a:rPr lang="pl-PL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2019-07-03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CFDAF-1EB4-45D4-A411-75DFC049D46F}" type="slidenum">
              <a:rPr lang="pl-PL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19774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86482-6BB5-415C-B57E-D8DC37492606}" type="datetimeFigureOut">
              <a:rPr lang="pl-PL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2019-07-03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AFD2E-DC57-4B2C-B7B2-E1283EB094BC}" type="slidenum">
              <a:rPr lang="pl-PL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47500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4F05D-4A37-497B-933B-5F79D5C1CDDE}" type="datetimeFigureOut">
              <a:rPr lang="pl-PL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2019-07-03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7D15F-C46E-4812-AB10-9176DF339D7B}" type="slidenum">
              <a:rPr lang="pl-PL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11237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85011-599B-4008-894F-7A6DED27A53C}" type="datetimeFigureOut">
              <a:rPr lang="pl-PL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2019-07-03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217C6-1680-4243-A3AD-3A7311AA869F}" type="slidenum">
              <a:rPr lang="pl-PL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02264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D0AF6-0A28-47ED-B2E8-E92C2D7F172C}" type="datetimeFigureOut">
              <a:rPr lang="pl-PL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2019-07-03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6DB2F-B414-49DA-8E57-92CF125517F7}" type="slidenum">
              <a:rPr lang="pl-PL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92183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AB6A6-B683-4610-ADA8-89714B86E979}" type="datetimeFigureOut">
              <a:rPr lang="pl-PL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2019-07-03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81A4F-C04C-4F42-9280-C6A95CFD0CCD}" type="slidenum">
              <a:rPr lang="pl-PL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52292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8B3A8-D980-49F2-BE40-58B2BADCD0C7}" type="datetimeFigureOut">
              <a:rPr lang="pl-PL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2019-07-03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7A492-1F07-415B-9641-CDB11CDF9B28}" type="slidenum">
              <a:rPr lang="pl-PL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98900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53DE6-8768-4CCA-8969-5C969A6E5D71}" type="datetimeFigureOut">
              <a:rPr lang="pl-PL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2019-07-03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35767-76FC-4787-9E9E-5562AA9C2C04}" type="slidenum">
              <a:rPr lang="pl-PL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92882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EEC6A-5F06-4D6B-8D26-30B7CD5B1201}" type="datetimeFigureOut">
              <a:rPr lang="pl-PL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2019-07-03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C855F-8BC3-480E-ACD4-868801175230}" type="slidenum">
              <a:rPr lang="pl-PL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8748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27C5D-4FA2-44BC-B836-921A42610EEC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2019-07-03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88B67-2684-492A-B15E-FED24CB3BA3D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41091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D2F62-4532-4610-A561-5ACFF001CAAD}" type="datetimeFigureOut">
              <a:rPr lang="pl-PL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2019-07-03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9C950-3B76-4FA4-8476-651F0FA67D88}" type="slidenum">
              <a:rPr lang="pl-PL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40578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FAA01-53F2-40CB-88A5-92190DD6DC3E}" type="datetimeFigureOut">
              <a:rPr lang="pl-PL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2019-07-03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48AF2-BE3F-49FC-B39A-7F8F13949A48}" type="slidenum">
              <a:rPr lang="pl-PL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99795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135BE-71D2-4127-AFDB-3FC011764773}" type="datetimeFigureOut">
              <a:rPr lang="pl-PL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2019-07-03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CFDAF-1EB4-45D4-A411-75DFC049D46F}" type="slidenum">
              <a:rPr lang="pl-PL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99595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86482-6BB5-415C-B57E-D8DC37492606}" type="datetimeFigureOut">
              <a:rPr lang="pl-PL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2019-07-03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AFD2E-DC57-4B2C-B7B2-E1283EB094BC}" type="slidenum">
              <a:rPr lang="pl-PL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90154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4F05D-4A37-497B-933B-5F79D5C1CDDE}" type="datetimeFigureOut">
              <a:rPr lang="pl-PL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2019-07-03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7D15F-C46E-4812-AB10-9176DF339D7B}" type="slidenum">
              <a:rPr lang="pl-PL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72753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85011-599B-4008-894F-7A6DED27A53C}" type="datetimeFigureOut">
              <a:rPr lang="pl-PL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2019-07-03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217C6-1680-4243-A3AD-3A7311AA869F}" type="slidenum">
              <a:rPr lang="pl-PL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90211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D0AF6-0A28-47ED-B2E8-E92C2D7F172C}" type="datetimeFigureOut">
              <a:rPr lang="pl-PL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2019-07-03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6DB2F-B414-49DA-8E57-92CF125517F7}" type="slidenum">
              <a:rPr lang="pl-PL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36732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AB6A6-B683-4610-ADA8-89714B86E979}" type="datetimeFigureOut">
              <a:rPr lang="pl-PL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2019-07-03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81A4F-C04C-4F42-9280-C6A95CFD0CCD}" type="slidenum">
              <a:rPr lang="pl-PL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1225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8B3A8-D980-49F2-BE40-58B2BADCD0C7}" type="datetimeFigureOut">
              <a:rPr lang="pl-PL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2019-07-03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7A492-1F07-415B-9641-CDB11CDF9B28}" type="slidenum">
              <a:rPr lang="pl-PL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153007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53DE6-8768-4CCA-8969-5C969A6E5D71}" type="datetimeFigureOut">
              <a:rPr lang="pl-PL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2019-07-03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35767-76FC-4787-9E9E-5562AA9C2C04}" type="slidenum">
              <a:rPr lang="pl-PL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7093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2C0A2-6A2A-45ED-B66C-92B681E0E0F6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2019-07-03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3980A-4F91-4DC9-9B98-4537C82215D2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440198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EEC6A-5F06-4D6B-8D26-30B7CD5B1201}" type="datetimeFigureOut">
              <a:rPr lang="pl-PL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2019-07-03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C855F-8BC3-480E-ACD4-868801175230}" type="slidenum">
              <a:rPr lang="pl-PL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61189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D2F62-4532-4610-A561-5ACFF001CAAD}" type="datetimeFigureOut">
              <a:rPr lang="pl-PL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2019-07-03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9C950-3B76-4FA4-8476-651F0FA67D88}" type="slidenum">
              <a:rPr lang="pl-PL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87750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FAA01-53F2-40CB-88A5-92190DD6DC3E}" type="datetimeFigureOut">
              <a:rPr lang="pl-PL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2019-07-03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48AF2-BE3F-49FC-B39A-7F8F13949A48}" type="slidenum">
              <a:rPr lang="pl-PL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39595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135BE-71D2-4127-AFDB-3FC011764773}" type="datetimeFigureOut">
              <a:rPr lang="pl-PL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2019-07-03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CFDAF-1EB4-45D4-A411-75DFC049D46F}" type="slidenum">
              <a:rPr lang="pl-PL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06196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86482-6BB5-415C-B57E-D8DC37492606}" type="datetimeFigureOut">
              <a:rPr lang="pl-PL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2019-07-03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AFD2E-DC57-4B2C-B7B2-E1283EB094BC}" type="slidenum">
              <a:rPr lang="pl-PL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34833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326BE-5B47-4938-B518-C7066726E9E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2019-07-03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5A63A-134C-4B40-8174-FAEE1E20263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86714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326BE-5B47-4938-B518-C7066726E9E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2019-07-03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5A63A-134C-4B40-8174-FAEE1E20263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8406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326BE-5B47-4938-B518-C7066726E9E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2019-07-03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5A63A-134C-4B40-8174-FAEE1E20263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88404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326BE-5B47-4938-B518-C7066726E9E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2019-07-03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5A63A-134C-4B40-8174-FAEE1E20263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771016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326BE-5B47-4938-B518-C7066726E9E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2019-07-03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5A63A-134C-4B40-8174-FAEE1E20263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1824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293096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186209"/>
            <a:ext cx="5486400" cy="410688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869160"/>
            <a:ext cx="5486400" cy="10081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C6C0E-3B76-49BB-BF35-C0367C54F9B9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2019-07-03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DEB96-9E31-41A7-8A6C-4AE33166EC9E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3743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326BE-5B47-4938-B518-C7066726E9E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2019-07-03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5A63A-134C-4B40-8174-FAEE1E20263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216839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326BE-5B47-4938-B518-C7066726E9E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2019-07-03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5A63A-134C-4B40-8174-FAEE1E20263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07516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326BE-5B47-4938-B518-C7066726E9E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2019-07-03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5A63A-134C-4B40-8174-FAEE1E20263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222732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326BE-5B47-4938-B518-C7066726E9E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2019-07-03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5A63A-134C-4B40-8174-FAEE1E20263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51057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326BE-5B47-4938-B518-C7066726E9E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2019-07-03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5A63A-134C-4B40-8174-FAEE1E20263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270728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326BE-5B47-4938-B518-C7066726E9E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2019-07-03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5A63A-134C-4B40-8174-FAEE1E20263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930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B192E-8F10-41E9-B67F-F6C00BA5F88A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2019-07-03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7E2F8-5A64-4A55-88F0-1CA7EFA71491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9167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530626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5306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B1A29-C75B-4A9F-876F-C072DD762E2E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2019-07-03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3B589-3FB6-4F1F-B92E-AC0E2089EA29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821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Tytuł slajdu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20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5940425" y="59499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3E47C33B-0232-4DBA-9C16-31A11D10F18E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2019-07-03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68313" y="5949950"/>
            <a:ext cx="53990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101013" y="5949950"/>
            <a:ext cx="6207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7D73462D-AC09-47D2-BA8C-5BD3DDF19CA6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3346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rgbClr val="0072B7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rgbClr val="0072B7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rgbClr val="0072B7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rgbClr val="0072B7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rgbClr val="0072B7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0072B7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0072B7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0072B7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0072B7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800" kern="1200">
          <a:solidFill>
            <a:srgbClr val="002060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800" kern="1200">
          <a:solidFill>
            <a:srgbClr val="002060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600" kern="1200">
          <a:solidFill>
            <a:srgbClr val="002060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400" kern="1200">
          <a:solidFill>
            <a:srgbClr val="002060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200" kern="1200">
          <a:solidFill>
            <a:srgbClr val="002060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Tytuł slajdu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20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5940425" y="59499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3E47C33B-0232-4DBA-9C16-31A11D10F18E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2019-07-03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68313" y="5949950"/>
            <a:ext cx="53990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101013" y="5949950"/>
            <a:ext cx="6207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7D73462D-AC09-47D2-BA8C-5BD3DDF19CA6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478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rgbClr val="0072B7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rgbClr val="0072B7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rgbClr val="0072B7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rgbClr val="0072B7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rgbClr val="0072B7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0072B7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0072B7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0072B7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0072B7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800" kern="1200">
          <a:solidFill>
            <a:srgbClr val="002060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800" kern="1200">
          <a:solidFill>
            <a:srgbClr val="002060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600" kern="1200">
          <a:solidFill>
            <a:srgbClr val="002060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400" kern="1200">
          <a:solidFill>
            <a:srgbClr val="002060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200" kern="1200">
          <a:solidFill>
            <a:srgbClr val="002060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DFB594-F626-4088-8943-BE754B50FFBF}" type="datetimeFigureOut">
              <a:rPr lang="pl-PL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2019-07-03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1D1E4A-4E41-44B3-9295-A13CAB10496A}" type="slidenum">
              <a:rPr lang="pl-PL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55372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DFB594-F626-4088-8943-BE754B50FFBF}" type="datetimeFigureOut">
              <a:rPr lang="pl-PL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2019-07-03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1D1E4A-4E41-44B3-9295-A13CAB10496A}" type="slidenum">
              <a:rPr lang="pl-PL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88757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DFB594-F626-4088-8943-BE754B50FFBF}" type="datetimeFigureOut">
              <a:rPr lang="pl-PL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2019-07-03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1D1E4A-4E41-44B3-9295-A13CAB10496A}" type="slidenum">
              <a:rPr lang="pl-PL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54636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DFB594-F626-4088-8943-BE754B50FFBF}" type="datetimeFigureOut">
              <a:rPr lang="pl-PL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2019-07-03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1D1E4A-4E41-44B3-9295-A13CAB10496A}" type="slidenum">
              <a:rPr lang="pl-PL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62682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326BE-5B47-4938-B518-C7066726E9E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2019-07-03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5A63A-134C-4B40-8174-FAEE1E20263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512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ctrTitle"/>
          </p:nvPr>
        </p:nvSpPr>
        <p:spPr>
          <a:xfrm>
            <a:off x="0" y="3068960"/>
            <a:ext cx="8964488" cy="2304256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/>
              <a:t>Charakterystyka zjawiska ryzykownego i problemowego korzystania z Internetu i telefonów komórkowych przez młodzież   </a:t>
            </a:r>
            <a:br>
              <a:rPr lang="pl-PL" sz="2800" dirty="0" smtClean="0"/>
            </a:br>
            <a:r>
              <a:rPr lang="pl-PL" altLang="pl-PL" sz="2400" dirty="0"/>
              <a:t/>
            </a:r>
            <a:br>
              <a:rPr lang="pl-PL" altLang="pl-PL" sz="2400" dirty="0"/>
            </a:br>
            <a:endParaRPr lang="pl-PL" altLang="pl-PL" sz="2400" dirty="0" smtClean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4213" y="5084763"/>
            <a:ext cx="7920037" cy="792162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/>
              <a:t>Dr Katarzyna Warzecha</a:t>
            </a:r>
          </a:p>
          <a:p>
            <a:pPr fontAlgn="auto">
              <a:spcAft>
                <a:spcPts val="0"/>
              </a:spcAft>
              <a:defRPr/>
            </a:pPr>
            <a:r>
              <a:rPr lang="pl-PL" dirty="0" smtClean="0"/>
              <a:t>Katedra Statystyki, Ekonometrii i Matematyki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684213" y="5876925"/>
            <a:ext cx="7991475" cy="3698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 dirty="0" smtClean="0">
                <a:solidFill>
                  <a:srgbClr val="A6A6A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Katowice, 4.07.2019</a:t>
            </a:r>
            <a:endParaRPr lang="pl-PL" altLang="pl-PL" dirty="0">
              <a:solidFill>
                <a:srgbClr val="A6A6A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536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aokrąglony 1"/>
          <p:cNvSpPr/>
          <p:nvPr/>
        </p:nvSpPr>
        <p:spPr>
          <a:xfrm>
            <a:off x="395536" y="260648"/>
            <a:ext cx="8496944" cy="50405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>
                <a:solidFill>
                  <a:schemeClr val="bg1"/>
                </a:solidFill>
              </a:rPr>
              <a:t>Wykorzystywanie telefonu komórkowego przez młodzież </a:t>
            </a:r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179512" y="908720"/>
            <a:ext cx="8712968" cy="59492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Wykres 4"/>
          <p:cNvGraphicFramePr/>
          <p:nvPr/>
        </p:nvGraphicFramePr>
        <p:xfrm>
          <a:off x="395536" y="1052736"/>
          <a:ext cx="8280920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30432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355976" y="0"/>
            <a:ext cx="3131840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Aktywności na telefonie według płci</a:t>
            </a:r>
          </a:p>
          <a:p>
            <a:pPr algn="ctr"/>
            <a:endParaRPr lang="pl-P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4474852" cy="3060457"/>
          </a:xfrm>
          <a:prstGeom prst="rect">
            <a:avLst/>
          </a:prstGeom>
        </p:spPr>
      </p:pic>
      <p:sp>
        <p:nvSpPr>
          <p:cNvPr id="14" name="Elipsa 13"/>
          <p:cNvSpPr/>
          <p:nvPr/>
        </p:nvSpPr>
        <p:spPr>
          <a:xfrm flipH="1">
            <a:off x="3707904" y="332656"/>
            <a:ext cx="792088" cy="55436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</a:t>
            </a:r>
            <a:endParaRPr lang="pl-PL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27658" y="548680"/>
            <a:ext cx="4316342" cy="3200677"/>
          </a:xfrm>
          <a:prstGeom prst="rect">
            <a:avLst/>
          </a:prstGeom>
        </p:spPr>
      </p:pic>
      <p:sp>
        <p:nvSpPr>
          <p:cNvPr id="17" name="Elipsa 16"/>
          <p:cNvSpPr/>
          <p:nvPr/>
        </p:nvSpPr>
        <p:spPr>
          <a:xfrm flipH="1">
            <a:off x="8351912" y="620688"/>
            <a:ext cx="792088" cy="55436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</a:t>
            </a:r>
            <a:endParaRPr lang="pl-PL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480523"/>
            <a:ext cx="4468755" cy="3377477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425655"/>
            <a:ext cx="4295775" cy="3432345"/>
          </a:xfrm>
          <a:prstGeom prst="rect">
            <a:avLst/>
          </a:prstGeom>
        </p:spPr>
      </p:pic>
      <p:sp>
        <p:nvSpPr>
          <p:cNvPr id="20" name="Elipsa 19"/>
          <p:cNvSpPr/>
          <p:nvPr/>
        </p:nvSpPr>
        <p:spPr>
          <a:xfrm flipH="1">
            <a:off x="3563888" y="3573016"/>
            <a:ext cx="792088" cy="55436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</a:t>
            </a:r>
            <a:endParaRPr lang="pl-PL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Elipsa 20"/>
          <p:cNvSpPr/>
          <p:nvPr/>
        </p:nvSpPr>
        <p:spPr>
          <a:xfrm flipH="1">
            <a:off x="7956376" y="3501008"/>
            <a:ext cx="792088" cy="55436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</a:t>
            </a:r>
            <a:endParaRPr lang="pl-PL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aokrąglony 1"/>
          <p:cNvSpPr/>
          <p:nvPr/>
        </p:nvSpPr>
        <p:spPr>
          <a:xfrm>
            <a:off x="395536" y="0"/>
            <a:ext cx="8496944" cy="76470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>
                <a:solidFill>
                  <a:schemeClr val="bg1"/>
                </a:solidFill>
              </a:rPr>
              <a:t>Wykorzystywanie telefonu komórkowego w różnych sytuacjach przez młodzież </a:t>
            </a:r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179512" y="908720"/>
            <a:ext cx="8712968" cy="59492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Wykres 5"/>
          <p:cNvGraphicFramePr/>
          <p:nvPr/>
        </p:nvGraphicFramePr>
        <p:xfrm>
          <a:off x="467544" y="1196752"/>
          <a:ext cx="813690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30432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pl-PL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Zaangażowanie młodzieży w aktywności na portalach </a:t>
            </a:r>
            <a:r>
              <a:rPr lang="pl-PL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społecznościowych</a:t>
            </a:r>
            <a:r>
              <a:rPr lang="pl-PL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556792"/>
            <a:ext cx="8208912" cy="4997641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323528" y="980728"/>
            <a:ext cx="5306888" cy="273630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l-PL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Uczniowie posiadają na portalu  </a:t>
            </a:r>
            <a:r>
              <a:rPr lang="pl-PL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Facebook</a:t>
            </a:r>
            <a:r>
              <a:rPr lang="pl-PL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znaczna liczbę znajomych:</a:t>
            </a:r>
          </a:p>
          <a:p>
            <a:pPr algn="just"/>
            <a:r>
              <a:rPr lang="pl-PL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 Katowic  - średnio 232 znajomych, </a:t>
            </a:r>
          </a:p>
          <a:p>
            <a:pPr algn="just"/>
            <a:r>
              <a:rPr lang="pl-PL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 Wrocławia  -  średnio 248 znajomych, </a:t>
            </a:r>
          </a:p>
          <a:p>
            <a:pPr algn="just"/>
            <a:r>
              <a:rPr lang="pl-PL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 Lublina  - średnio 277 znajomych, </a:t>
            </a:r>
          </a:p>
          <a:p>
            <a:pPr algn="just"/>
            <a:r>
              <a:rPr lang="pl-PL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 Bydgoszczy – średnio 233 znajomych </a:t>
            </a:r>
          </a:p>
          <a:p>
            <a:pPr algn="just"/>
            <a:r>
              <a:rPr lang="pl-PL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(rekordziści z Wrocławia i z Lublina podali, że mają 10 000 znajomych)</a:t>
            </a:r>
            <a:endParaRPr lang="pl-PL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3203848" y="3933056"/>
            <a:ext cx="5328592" cy="23762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l-PL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Zamieszczanie zdjęć na FB, uczniowie mają:</a:t>
            </a:r>
          </a:p>
          <a:p>
            <a:pPr algn="just"/>
            <a:r>
              <a:rPr lang="pl-PL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 Katowic - średnio 26 zdjęć, </a:t>
            </a:r>
          </a:p>
          <a:p>
            <a:pPr algn="just"/>
            <a:r>
              <a:rPr lang="pl-PL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 Wrocławia - średnio 20 zdjęć, </a:t>
            </a:r>
          </a:p>
          <a:p>
            <a:pPr algn="just"/>
            <a:r>
              <a:rPr lang="pl-PL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 Lublina i z Bydgoszczy - średnio 14 zdjęć (rekordziści z Wrocławia i z Katowic podali, że mają 1000 zdjęć)</a:t>
            </a:r>
            <a:endParaRPr lang="pl-PL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233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850106"/>
          </a:xfrm>
          <a:solidFill>
            <a:srgbClr val="FFFF00"/>
          </a:solidFill>
        </p:spPr>
        <p:txBody>
          <a:bodyPr/>
          <a:lstStyle/>
          <a:p>
            <a:r>
              <a:rPr lang="pl-PL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Czas przebywania na portalach                                                      </a:t>
            </a:r>
            <a:endParaRPr lang="pl-PL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022" y="1196752"/>
            <a:ext cx="4238962" cy="3456384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98377" y="3429000"/>
            <a:ext cx="4510127" cy="3429000"/>
          </a:xfrm>
          <a:prstGeom prst="rect">
            <a:avLst/>
          </a:prstGeom>
        </p:spPr>
      </p:pic>
      <p:sp>
        <p:nvSpPr>
          <p:cNvPr id="11" name="Prostokąt zaokrąglony 10"/>
          <p:cNvSpPr/>
          <p:nvPr/>
        </p:nvSpPr>
        <p:spPr>
          <a:xfrm>
            <a:off x="6732240" y="3140968"/>
            <a:ext cx="2066528" cy="9144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 weekendy i dni wolne od nauki</a:t>
            </a:r>
            <a:endParaRPr lang="pl-P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Prostokąt zaokrąglony 11"/>
          <p:cNvSpPr/>
          <p:nvPr/>
        </p:nvSpPr>
        <p:spPr>
          <a:xfrm>
            <a:off x="2843808" y="1268760"/>
            <a:ext cx="2066528" cy="9144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 tygodniu</a:t>
            </a:r>
            <a:endParaRPr lang="pl-P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Zaangażowanie młodzieży w gry komputerowe</a:t>
            </a:r>
            <a:r>
              <a:rPr lang="pl-PL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" y="3670213"/>
            <a:ext cx="4423049" cy="3187787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13768" y="3664116"/>
            <a:ext cx="4330232" cy="3149260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8" y="404664"/>
            <a:ext cx="4615072" cy="3115326"/>
          </a:xfrm>
          <a:prstGeom prst="rect">
            <a:avLst/>
          </a:prstGeom>
        </p:spPr>
      </p:pic>
      <p:sp>
        <p:nvSpPr>
          <p:cNvPr id="12" name="Prostokąt 11"/>
          <p:cNvSpPr/>
          <p:nvPr/>
        </p:nvSpPr>
        <p:spPr>
          <a:xfrm>
            <a:off x="251520" y="2852936"/>
            <a:ext cx="2066528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Częstotliwość grania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6876256" y="2780928"/>
            <a:ext cx="2066528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Jednorazowa długość czasu grania w gry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233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Rodzaje gier w jaki gra młodzież</a:t>
            </a:r>
            <a:r>
              <a:rPr lang="pl-PL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659102"/>
            <a:ext cx="6408712" cy="601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233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Odpowiedź twierdząca na zadawane pytania </a:t>
            </a:r>
            <a:r>
              <a:rPr lang="pl-PL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0158" t="43922" r="31655" b="10797"/>
          <a:stretch>
            <a:fillRect/>
          </a:stretch>
        </p:blipFill>
        <p:spPr bwMode="auto">
          <a:xfrm>
            <a:off x="611560" y="620688"/>
            <a:ext cx="8136904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lipsa 4"/>
          <p:cNvSpPr/>
          <p:nvPr/>
        </p:nvSpPr>
        <p:spPr>
          <a:xfrm>
            <a:off x="5148064" y="1340768"/>
            <a:ext cx="3600400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Elipsa 6"/>
          <p:cNvSpPr/>
          <p:nvPr/>
        </p:nvSpPr>
        <p:spPr>
          <a:xfrm>
            <a:off x="5076056" y="2132856"/>
            <a:ext cx="3600400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Elipsa 8"/>
          <p:cNvSpPr/>
          <p:nvPr/>
        </p:nvSpPr>
        <p:spPr>
          <a:xfrm>
            <a:off x="5076056" y="3284984"/>
            <a:ext cx="3600400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Elipsa 9"/>
          <p:cNvSpPr/>
          <p:nvPr/>
        </p:nvSpPr>
        <p:spPr>
          <a:xfrm>
            <a:off x="5076056" y="2564904"/>
            <a:ext cx="3600400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74233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 txBox="1">
            <a:spLocks/>
          </p:cNvSpPr>
          <p:nvPr/>
        </p:nvSpPr>
        <p:spPr>
          <a:xfrm>
            <a:off x="457200" y="260648"/>
            <a:ext cx="8229600" cy="864096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Badanie zagrożenia uzależnieniem od Internetu</a:t>
            </a:r>
            <a:r>
              <a:rPr kumimoji="0" lang="pl-PL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395536" y="4437112"/>
            <a:ext cx="8280920" cy="220486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l-PL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Przy czym większy odsetek chłopców jest zagrożonych problemowym korzystaniem z Internetu niż dziewcząt (wyjątek stanowią uczniowie z Lublina – 9,61% dz., 7,86% </a:t>
            </a:r>
            <a:r>
              <a:rPr lang="pl-PL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chł</a:t>
            </a:r>
            <a:r>
              <a:rPr lang="pl-PL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.).</a:t>
            </a:r>
          </a:p>
          <a:p>
            <a:pPr algn="just"/>
            <a:r>
              <a:rPr lang="pl-PL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Większy odsetek chłopców korzysta problemowo z Internetu niż dziewcząt (wyjątek stanowią uczniowie z Bydgoszczy – 1,33% dz. 0,99% </a:t>
            </a:r>
            <a:r>
              <a:rPr lang="pl-PL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chł</a:t>
            </a:r>
            <a:r>
              <a:rPr lang="pl-PL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.). </a:t>
            </a:r>
          </a:p>
          <a:p>
            <a:pPr algn="just"/>
            <a:endParaRPr lang="pl-PL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692696"/>
            <a:ext cx="7920880" cy="3816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 txBox="1">
            <a:spLocks/>
          </p:cNvSpPr>
          <p:nvPr/>
        </p:nvSpPr>
        <p:spPr>
          <a:xfrm>
            <a:off x="0" y="188640"/>
            <a:ext cx="9144000" cy="1052736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Badanie zagrożenia uzależnieniem od </a:t>
            </a:r>
            <a:r>
              <a:rPr kumimoji="0" lang="pl-PL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telefonu komórkowego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467544" y="4725144"/>
            <a:ext cx="8280920" cy="2066528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l-PL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Zdecydowanie większy odsetek dziewcząt (37,81% w Bydgoszczy, 36,54% w Lublinie, 41,07% w Katowicach, 43,13% we Wrocławiu) jest zagrożonych uzależnieniem od telefonu komórkowego niż chłopców (26,97% w Bydgoszczy, 25,89% w Lublinie, 31,60% w Katowicach; 27,51% we Wrocławiu).</a:t>
            </a:r>
            <a:endParaRPr lang="pl-PL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620688"/>
            <a:ext cx="7776864" cy="3960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120680" cy="562074"/>
          </a:xfrm>
        </p:spPr>
        <p:txBody>
          <a:bodyPr/>
          <a:lstStyle/>
          <a:p>
            <a:pPr algn="ctr"/>
            <a:r>
              <a:rPr lang="pl-PL" sz="2800" b="1" dirty="0" smtClean="0"/>
              <a:t>Badania naukowe</a:t>
            </a:r>
            <a:endParaRPr lang="pl-PL" sz="2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764704"/>
            <a:ext cx="8496944" cy="5616624"/>
          </a:xfrm>
        </p:spPr>
        <p:txBody>
          <a:bodyPr/>
          <a:lstStyle/>
          <a:p>
            <a:pPr marL="0" indent="0" algn="just">
              <a:spcAft>
                <a:spcPts val="0"/>
              </a:spcAft>
              <a:buNone/>
            </a:pPr>
            <a:r>
              <a:rPr lang="pl-PL" sz="2400" dirty="0">
                <a:latin typeface="Arial"/>
                <a:ea typeface="Times New Roman"/>
              </a:rPr>
              <a:t>Program I:</a:t>
            </a:r>
            <a:endParaRPr lang="pl-PL" sz="2400" dirty="0"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pl-PL" sz="2000" dirty="0">
                <a:latin typeface="Arial"/>
                <a:ea typeface="Times New Roman"/>
              </a:rPr>
              <a:t>Wspieranie badań naukowych dotyczących zjawiska uzależnienia od hazardu lub innych </a:t>
            </a:r>
            <a:r>
              <a:rPr lang="pl-PL" sz="2000" dirty="0" smtClean="0">
                <a:latin typeface="Arial"/>
                <a:ea typeface="Times New Roman"/>
              </a:rPr>
              <a:t>uzależnień behawioralnych </a:t>
            </a:r>
            <a:r>
              <a:rPr lang="pl-PL" sz="2000" dirty="0">
                <a:latin typeface="Arial"/>
                <a:ea typeface="Times New Roman"/>
              </a:rPr>
              <a:t>a także problemów z tym związanych.</a:t>
            </a:r>
            <a:endParaRPr lang="pl-PL" sz="2000" dirty="0"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pl-PL" sz="2400" dirty="0" smtClean="0">
                <a:latin typeface="Arial"/>
                <a:ea typeface="Times New Roman"/>
              </a:rPr>
              <a:t>Zad.1.</a:t>
            </a:r>
            <a:r>
              <a:rPr lang="pl-PL" sz="2400" dirty="0">
                <a:latin typeface="Arial"/>
                <a:ea typeface="Times New Roman"/>
              </a:rPr>
              <a:t> </a:t>
            </a:r>
            <a:r>
              <a:rPr lang="pl-PL" sz="2400" dirty="0" smtClean="0">
                <a:latin typeface="Arial"/>
                <a:ea typeface="Times New Roman"/>
              </a:rPr>
              <a:t>Nazwa własna zadania</a:t>
            </a:r>
            <a:endParaRPr lang="pl-PL" sz="2400" dirty="0">
              <a:latin typeface="Times New Roman"/>
              <a:ea typeface="Times New Roman"/>
            </a:endParaRPr>
          </a:p>
          <a:p>
            <a:pPr marL="266700" algn="just">
              <a:spcAft>
                <a:spcPts val="0"/>
              </a:spcAft>
            </a:pPr>
            <a:r>
              <a:rPr lang="pl-PL" sz="2400" b="1" dirty="0" smtClean="0"/>
              <a:t>Charakterystyka zjawiska ryzykownego i problemowego korzystania z Internetu i telefonów komórkowych przez młodzież szkół podstawowych.</a:t>
            </a:r>
          </a:p>
          <a:p>
            <a:pPr marL="266700" algn="just">
              <a:spcAft>
                <a:spcPts val="0"/>
              </a:spcAft>
            </a:pPr>
            <a:r>
              <a:rPr lang="pl-PL" sz="2400" i="1" dirty="0" smtClean="0">
                <a:latin typeface="Arial"/>
                <a:ea typeface="Times New Roman"/>
              </a:rPr>
              <a:t>Zespół badawczy:</a:t>
            </a:r>
          </a:p>
          <a:p>
            <a:pPr marL="266700" algn="just">
              <a:spcAft>
                <a:spcPts val="0"/>
              </a:spcAft>
              <a:buNone/>
            </a:pPr>
            <a:r>
              <a:rPr lang="pl-PL" sz="2400" i="1" dirty="0" smtClean="0">
                <a:latin typeface="Arial"/>
                <a:ea typeface="Times New Roman"/>
              </a:rPr>
              <a:t>dr Katarzyna Warzecha – kierownik projektu UE Katowice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pl-PL" sz="2400" i="1" dirty="0" smtClean="0">
                <a:latin typeface="Arial"/>
                <a:ea typeface="Times New Roman"/>
              </a:rPr>
              <a:t> dr A. Wójcik UE Katowice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pl-PL" sz="2400" i="1" dirty="0" smtClean="0">
                <a:latin typeface="Arial"/>
                <a:ea typeface="Times New Roman"/>
              </a:rPr>
              <a:t> dr hab. T. Żądło Prof. UE, </a:t>
            </a:r>
            <a:r>
              <a:rPr lang="pl-PL" sz="2400" i="1" dirty="0" err="1" smtClean="0">
                <a:latin typeface="Arial"/>
                <a:ea typeface="Times New Roman"/>
              </a:rPr>
              <a:t>UE</a:t>
            </a:r>
            <a:r>
              <a:rPr lang="pl-PL" sz="2400" i="1" dirty="0" smtClean="0">
                <a:latin typeface="Arial"/>
                <a:ea typeface="Times New Roman"/>
              </a:rPr>
              <a:t> Katowice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pl-PL" sz="2400" i="1" dirty="0" smtClean="0">
                <a:latin typeface="Arial"/>
                <a:ea typeface="Times New Roman"/>
              </a:rPr>
              <a:t> dr hab. A. </a:t>
            </a:r>
            <a:r>
              <a:rPr lang="pl-PL" sz="2400" i="1" dirty="0" err="1" smtClean="0">
                <a:latin typeface="Arial"/>
                <a:ea typeface="Times New Roman"/>
              </a:rPr>
              <a:t>Błachnio</a:t>
            </a:r>
            <a:r>
              <a:rPr lang="pl-PL" sz="2400" i="1" dirty="0" smtClean="0">
                <a:latin typeface="Arial"/>
                <a:ea typeface="Times New Roman"/>
              </a:rPr>
              <a:t> Prof. KUL i dr A. Przepiórka, KUL </a:t>
            </a:r>
          </a:p>
          <a:p>
            <a:pPr marL="0" indent="0" algn="just">
              <a:spcAft>
                <a:spcPts val="0"/>
              </a:spcAft>
              <a:buNone/>
            </a:pPr>
            <a:endParaRPr lang="pl-PL" sz="2400" b="1" i="1" dirty="0" smtClean="0">
              <a:latin typeface="Arial"/>
              <a:ea typeface="Times New Roman"/>
            </a:endParaRPr>
          </a:p>
          <a:p>
            <a:pPr marL="266700" algn="just">
              <a:spcAft>
                <a:spcPts val="0"/>
              </a:spcAft>
            </a:pPr>
            <a:endParaRPr lang="pl-PL" sz="3200" dirty="0">
              <a:latin typeface="Times New Roman"/>
              <a:ea typeface="Times New Roman"/>
            </a:endParaRPr>
          </a:p>
          <a:p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88640"/>
            <a:ext cx="1848076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24328" y="5157192"/>
            <a:ext cx="1360043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9568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260648"/>
            <a:ext cx="5976664" cy="6480720"/>
          </a:xfrm>
          <a:prstGeom prst="rect">
            <a:avLst/>
          </a:prstGeom>
        </p:spPr>
      </p:pic>
      <p:sp>
        <p:nvSpPr>
          <p:cNvPr id="4" name="Prostokąt zaokrąglony 3"/>
          <p:cNvSpPr/>
          <p:nvPr/>
        </p:nvSpPr>
        <p:spPr>
          <a:xfrm>
            <a:off x="4932040" y="404664"/>
            <a:ext cx="4211960" cy="9144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Świadomość zagrożeń internetowych wśród uczniów – rozmowy z rodzicami</a:t>
            </a:r>
            <a:endParaRPr lang="pl-PL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Prostokąt zaokrąglony 4"/>
          <p:cNvSpPr/>
          <p:nvPr/>
        </p:nvSpPr>
        <p:spPr>
          <a:xfrm>
            <a:off x="5292080" y="1844824"/>
            <a:ext cx="3851920" cy="2808312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Większy odsetek matek niż ojców rozmawia z dziećmi o zagrożeniach.</a:t>
            </a:r>
          </a:p>
          <a:p>
            <a:pPr algn="ctr"/>
            <a:r>
              <a:rPr lang="pl-PL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Tak twierdziło:</a:t>
            </a:r>
          </a:p>
          <a:p>
            <a:pPr algn="ctr"/>
            <a:r>
              <a:rPr lang="pl-PL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ok. 66%  uczniów z Katowic i z Bydgoszczy;</a:t>
            </a:r>
          </a:p>
          <a:p>
            <a:pPr algn="ctr"/>
            <a:r>
              <a:rPr lang="pl-PL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ok. 70% uczniów z Wrocławia;</a:t>
            </a:r>
          </a:p>
          <a:p>
            <a:pPr algn="ctr"/>
            <a:r>
              <a:rPr lang="pl-PL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71% uczniów z Lublina. </a:t>
            </a:r>
            <a:endParaRPr lang="pl-PL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7344816" cy="6597352"/>
          </a:xfrm>
          <a:prstGeom prst="rect">
            <a:avLst/>
          </a:prstGeom>
        </p:spPr>
      </p:pic>
      <p:sp>
        <p:nvSpPr>
          <p:cNvPr id="4" name="Prostokąt zaokrąglony 3"/>
          <p:cNvSpPr/>
          <p:nvPr/>
        </p:nvSpPr>
        <p:spPr>
          <a:xfrm>
            <a:off x="5508104" y="260648"/>
            <a:ext cx="3635896" cy="1584176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Przebywając w sieci uczniowie mieli do czynienia z nieprzyjemnymi sytuacjami</a:t>
            </a:r>
            <a:endParaRPr lang="pl-PL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2"/>
          <p:cNvSpPr txBox="1">
            <a:spLocks/>
          </p:cNvSpPr>
          <p:nvPr/>
        </p:nvSpPr>
        <p:spPr bwMode="auto">
          <a:xfrm>
            <a:off x="446856" y="0"/>
            <a:ext cx="8229600" cy="3573016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 kern="12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 kern="12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600" kern="12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200" kern="12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l-PL" sz="28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pl-PL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kumimoji="0" lang="pl-PL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Wydaje się, że młodzież posiada zbyt mało informacji na temat zagrożeń i skutków niewłaściwego korzystania z Internetu</a:t>
            </a:r>
            <a:r>
              <a:rPr kumimoji="0" lang="pl-PL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pl-PL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8519"/>
          <a:stretch>
            <a:fillRect/>
          </a:stretch>
        </p:blipFill>
        <p:spPr bwMode="auto">
          <a:xfrm>
            <a:off x="755576" y="1916832"/>
            <a:ext cx="7758714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rostokąt zaokrąglony 6"/>
          <p:cNvSpPr/>
          <p:nvPr/>
        </p:nvSpPr>
        <p:spPr>
          <a:xfrm>
            <a:off x="611560" y="3717032"/>
            <a:ext cx="8136904" cy="28803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l-PL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Odpowiedź twierdzącą </a:t>
            </a:r>
            <a:r>
              <a:rPr lang="pl-PL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dało w populacji uczniów szkół podstawowych ok. 43% uczniów z Katowic, ok. 51% uczniów z Wrocławia, ok. 46% uczniów z Lublina i ok. 47% uczniów z Bydgoszczy. </a:t>
            </a:r>
          </a:p>
          <a:p>
            <a:pPr algn="just"/>
            <a:endParaRPr lang="pl-PL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Zatem według ustaleń młodzież zbyt rzadko spotyka się w szkołach z tematyką nałogów behawioralnych, a w szczególności z uzależnieniami od nowoczesnych środków komunikacji czy tematyką bezpiecznego zachowania w sieci.</a:t>
            </a:r>
            <a:endParaRPr lang="pl-PL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996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0"/>
            <a:ext cx="6948264" cy="6858000"/>
          </a:xfrm>
          <a:prstGeom prst="rect">
            <a:avLst/>
          </a:prstGeom>
        </p:spPr>
      </p:pic>
      <p:sp>
        <p:nvSpPr>
          <p:cNvPr id="4" name="Prostokąt zaokrąglony 3"/>
          <p:cNvSpPr/>
          <p:nvPr/>
        </p:nvSpPr>
        <p:spPr>
          <a:xfrm>
            <a:off x="0" y="5273824"/>
            <a:ext cx="3635896" cy="1584176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Znajomość skutków i niebezpieczeństw wynikających z niewłaściwego użytkowania Internetu</a:t>
            </a:r>
            <a:endParaRPr lang="pl-PL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7224" y="0"/>
            <a:ext cx="7336776" cy="6858000"/>
          </a:xfrm>
          <a:prstGeom prst="rect">
            <a:avLst/>
          </a:prstGeom>
        </p:spPr>
      </p:pic>
      <p:sp>
        <p:nvSpPr>
          <p:cNvPr id="4" name="Prostokąt zaokrąglony 3"/>
          <p:cNvSpPr/>
          <p:nvPr/>
        </p:nvSpPr>
        <p:spPr>
          <a:xfrm>
            <a:off x="0" y="5273824"/>
            <a:ext cx="3635896" cy="1584176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Znajomość skutków i niebezpieczeństw wynikających z niewłaściwego użytkowania telefonu kom.</a:t>
            </a:r>
            <a:endParaRPr lang="pl-PL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6048672" cy="3350476"/>
          </a:xfrm>
          <a:prstGeom prst="rect">
            <a:avLst/>
          </a:prstGeom>
        </p:spPr>
      </p:pic>
      <p:sp>
        <p:nvSpPr>
          <p:cNvPr id="7" name="Prostokąt zaokrąglony 6"/>
          <p:cNvSpPr/>
          <p:nvPr/>
        </p:nvSpPr>
        <p:spPr>
          <a:xfrm>
            <a:off x="5652120" y="332656"/>
            <a:ext cx="3312368" cy="26642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pl-PL" b="1" dirty="0" smtClean="0">
              <a:solidFill>
                <a:schemeClr val="bg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algn="just"/>
            <a:r>
              <a:rPr lang="pl-PL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Większość rodziców (ponad 90%) kontroluje co ich dziecko robi w Internecie. </a:t>
            </a:r>
          </a:p>
          <a:p>
            <a:pPr algn="just"/>
            <a:r>
              <a:rPr lang="pl-PL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 piąty </a:t>
            </a:r>
            <a:r>
              <a:rPr lang="pl-PL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rodzic z Katowic, Wrocławia i Lublina oraz ok. 7% rodziców z Bydgoszczy  robi to codziennie.</a:t>
            </a:r>
          </a:p>
          <a:p>
            <a:pPr algn="just"/>
            <a:endParaRPr lang="pl-PL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3140968"/>
            <a:ext cx="5604894" cy="3528392"/>
          </a:xfrm>
          <a:prstGeom prst="rect">
            <a:avLst/>
          </a:prstGeom>
        </p:spPr>
      </p:pic>
      <p:sp>
        <p:nvSpPr>
          <p:cNvPr id="8" name="Prostokąt zaokrąglony 7"/>
          <p:cNvSpPr/>
          <p:nvPr/>
        </p:nvSpPr>
        <p:spPr>
          <a:xfrm>
            <a:off x="0" y="3717032"/>
            <a:ext cx="3312368" cy="26642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l-PL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ok. 8% rodziców z Bydgoszczy ; </a:t>
            </a:r>
          </a:p>
          <a:p>
            <a:pPr algn="just"/>
            <a:r>
              <a:rPr lang="pl-PL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9,4% rodziców </a:t>
            </a:r>
            <a:r>
              <a:rPr lang="pl-PL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z Katowic, 12,5% rodziców z Wrocławia i 13,5% rodziców Lublina w ogóle </a:t>
            </a:r>
            <a:r>
              <a:rPr lang="pl-PL" b="1" u="sng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nie_kontroluje</a:t>
            </a:r>
            <a:r>
              <a:rPr lang="pl-PL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użytkowania Internetu na telefonie dziecka.</a:t>
            </a:r>
            <a:endParaRPr lang="pl-PL" b="1" u="sng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996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7632848" cy="6480720"/>
          </a:xfrm>
          <a:prstGeom prst="rect">
            <a:avLst/>
          </a:prstGeom>
        </p:spPr>
      </p:pic>
      <p:sp>
        <p:nvSpPr>
          <p:cNvPr id="7" name="Prostokąt zaokrąglony 6"/>
          <p:cNvSpPr/>
          <p:nvPr/>
        </p:nvSpPr>
        <p:spPr>
          <a:xfrm>
            <a:off x="5652120" y="188640"/>
            <a:ext cx="3312368" cy="100811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pl-PL" b="1" dirty="0" smtClean="0">
              <a:solidFill>
                <a:schemeClr val="bg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algn="just"/>
            <a:r>
              <a:rPr lang="pl-PL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Sposoby kontroli przez rodziców</a:t>
            </a:r>
          </a:p>
          <a:p>
            <a:pPr algn="just"/>
            <a:endParaRPr lang="pl-PL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Prostokąt zaokrąglony 9"/>
          <p:cNvSpPr/>
          <p:nvPr/>
        </p:nvSpPr>
        <p:spPr>
          <a:xfrm>
            <a:off x="6444208" y="2852936"/>
            <a:ext cx="2699792" cy="1202432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 co piątym domu rodzice używają oprogramowania filtrującego </a:t>
            </a:r>
            <a:endParaRPr lang="pl-PL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996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499992" y="5733256"/>
            <a:ext cx="381642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/>
              <a:t>Dziękuję za uwagę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xmlns="" val="255135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pl-PL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Realizacja badań: </a:t>
            </a:r>
            <a:r>
              <a:rPr lang="pl-PL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1.09.2017-31.12.2017</a:t>
            </a:r>
            <a:endParaRPr lang="pl-PL" sz="3200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836712"/>
            <a:ext cx="8964488" cy="5472608"/>
          </a:xfrm>
        </p:spPr>
        <p:txBody>
          <a:bodyPr/>
          <a:lstStyle/>
          <a:p>
            <a:pPr marL="0" indent="0">
              <a:buNone/>
            </a:pP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Badania przeprowadzono w 57 wylosowanych szkołach</a:t>
            </a:r>
          </a:p>
          <a:p>
            <a:pPr marL="0" indent="0">
              <a:buNone/>
            </a:pP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z Katowic (14 szkół), Wrocławia (16 szkół) , Lublina (13 szkół)  i Bydgoszczy (14 szkół</a:t>
            </a:r>
            <a:r>
              <a:rPr lang="pl-PL" b="1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pl-PL" b="1" smtClean="0">
                <a:latin typeface="Times New Roman" pitchFamily="18" charset="0"/>
                <a:cs typeface="Times New Roman" pitchFamily="18" charset="0"/>
              </a:rPr>
              <a:t> Dobór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próby był losowy – wielostopniowa próba warstwowa:</a:t>
            </a:r>
          </a:p>
          <a:p>
            <a:pPr>
              <a:buFontTx/>
              <a:buChar char="-"/>
            </a:pP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uczniowie  (próba n=2161os.   populacja N=11822 os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>
              <a:buNone/>
            </a:pP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Katowice (419 ucz.) Wrocław (588 ucz.) Lublin (571 ucz.) Bydgoszcz (583 ucz.)</a:t>
            </a:r>
            <a:endParaRPr lang="pl-PL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rodzice (n=1658).</a:t>
            </a:r>
          </a:p>
          <a:p>
            <a:pPr>
              <a:buNone/>
            </a:pP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Uczniowie wypełniali anonimową ankietę w trakcie zajęć na komputerach, rodzice wypełniali ankietę papierową na zebraniach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Przed badaniami w szkołach uzyskano stosowne zgody na badania wydane przez  poszczególne Urzędy Miast lub Wydziały Edukacji.  Zgodę na badania otrzymano również  z Komisji ds. Etyki Badań Empirycznych  z Udziałem Ludzi jako 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sób Badanych na Wydziale Psychologii KUL.  </a:t>
            </a:r>
            <a:endParaRPr lang="pl-PL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pPr algn="ctr"/>
            <a:r>
              <a:rPr lang="pl-PL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GŁÓWNE CELE PROWADZONYCH BADAŃ  </a:t>
            </a:r>
            <a:br>
              <a:rPr lang="pl-PL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2800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052736"/>
            <a:ext cx="8640960" cy="5184576"/>
          </a:xfrm>
        </p:spPr>
        <p:txBody>
          <a:bodyPr/>
          <a:lstStyle/>
          <a:p>
            <a:pPr algn="just" fontAlgn="auto">
              <a:spcAft>
                <a:spcPts val="0"/>
              </a:spcAft>
              <a:buFontTx/>
              <a:buChar char="-"/>
              <a:defRPr/>
            </a:pPr>
            <a:r>
              <a:rPr lang="pl-PL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Zbadanie uczniów szkół podstawowych pod kątem posiadania i wykorzystywania nowoczesnych środków komunikacji.</a:t>
            </a:r>
          </a:p>
          <a:p>
            <a:pPr algn="just" fontAlgn="auto">
              <a:spcAft>
                <a:spcPts val="0"/>
              </a:spcAft>
              <a:buFontTx/>
              <a:buChar char="-"/>
              <a:defRPr/>
            </a:pPr>
            <a:endParaRPr lang="pl-PL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Aft>
                <a:spcPts val="0"/>
              </a:spcAft>
              <a:buFontTx/>
              <a:buChar char="-"/>
              <a:defRPr/>
            </a:pPr>
            <a:r>
              <a:rPr lang="pl-PL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Zbadanie jakie najczęściej aktywności przejawiają w Internecie i na telefonach komórkowych uczniowie.</a:t>
            </a:r>
          </a:p>
          <a:p>
            <a:pPr algn="just" fontAlgn="auto">
              <a:spcAft>
                <a:spcPts val="0"/>
              </a:spcAft>
              <a:buFontTx/>
              <a:buChar char="-"/>
              <a:defRPr/>
            </a:pPr>
            <a:endParaRPr lang="pl-PL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Aft>
                <a:spcPts val="0"/>
              </a:spcAft>
              <a:buFontTx/>
              <a:buChar char="-"/>
              <a:defRPr/>
            </a:pPr>
            <a:r>
              <a:rPr lang="pl-PL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Oszacowanie odsetka młodzieży </a:t>
            </a:r>
            <a:r>
              <a:rPr lang="pl-PL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 wieku 11-13 lat wykazującej symptomy badanych nałogów behawioralnych (Internet,  telefon komórkowy).</a:t>
            </a:r>
          </a:p>
          <a:p>
            <a:pPr algn="just" fontAlgn="auto">
              <a:spcAft>
                <a:spcPts val="0"/>
              </a:spcAft>
              <a:buFontTx/>
              <a:buChar char="-"/>
              <a:defRPr/>
            </a:pPr>
            <a:endParaRPr lang="pl-PL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Aft>
                <a:spcPts val="0"/>
              </a:spcAft>
              <a:buFontTx/>
              <a:buChar char="-"/>
              <a:defRPr/>
            </a:pPr>
            <a:r>
              <a:rPr lang="pl-PL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Określenie deficytów w zakresie kontroli rodzicielskiej w obszarze użytkowania przez młodzież nowoczesnych technologii cyfrowych.</a:t>
            </a:r>
          </a:p>
          <a:p>
            <a:pPr algn="just" fontAlgn="auto">
              <a:spcAft>
                <a:spcPts val="0"/>
              </a:spcAft>
              <a:buFontTx/>
              <a:buChar char="-"/>
              <a:defRPr/>
            </a:pPr>
            <a:endParaRPr lang="pl-PL" sz="1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04664"/>
            <a:ext cx="8435280" cy="5760640"/>
          </a:xfrm>
        </p:spPr>
        <p:txBody>
          <a:bodyPr/>
          <a:lstStyle/>
          <a:p>
            <a:r>
              <a:rPr lang="pl-PL" sz="2400" b="1" dirty="0" smtClean="0">
                <a:solidFill>
                  <a:schemeClr val="tx1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W badaniach wykorzystano testy przesiewowe:</a:t>
            </a:r>
          </a:p>
          <a:p>
            <a:endParaRPr lang="pl-PL" sz="2400" b="1" dirty="0" smtClean="0">
              <a:solidFill>
                <a:schemeClr val="tx1"/>
              </a:solidFill>
              <a:latin typeface="Vrinda" panose="020B0502040204020203" pitchFamily="34" charset="0"/>
              <a:cs typeface="Vrinda" panose="020B0502040204020203" pitchFamily="34" charset="0"/>
            </a:endParaRPr>
          </a:p>
          <a:p>
            <a:pPr algn="just">
              <a:buFontTx/>
              <a:buChar char="-"/>
            </a:pPr>
            <a:r>
              <a:rPr lang="pl-PL" sz="2400" b="1" dirty="0" smtClean="0">
                <a:solidFill>
                  <a:schemeClr val="tx1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test autorstwa K. Young – test problemowego używania Internetu IAT;</a:t>
            </a:r>
          </a:p>
          <a:p>
            <a:pPr>
              <a:buFontTx/>
              <a:buChar char="-"/>
            </a:pPr>
            <a:endParaRPr lang="pl-PL" sz="2400" b="1" dirty="0" smtClean="0">
              <a:solidFill>
                <a:schemeClr val="tx1"/>
              </a:solidFill>
              <a:latin typeface="Vrinda" panose="020B0502040204020203" pitchFamily="34" charset="0"/>
              <a:cs typeface="Vrinda" panose="020B0502040204020203" pitchFamily="34" charset="0"/>
            </a:endParaRPr>
          </a:p>
          <a:p>
            <a:pPr>
              <a:buFontTx/>
              <a:buChar char="-"/>
            </a:pPr>
            <a:r>
              <a:rPr lang="pl-PL" sz="2400" b="1" dirty="0" smtClean="0">
                <a:solidFill>
                  <a:schemeClr val="tx1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 test KBUTK – Kwestionariusz do badania uzależnienia od telefonu komórkowego autorstwa </a:t>
            </a:r>
            <a:r>
              <a:rPr lang="pl-PL" sz="2400" b="1" dirty="0" err="1" smtClean="0">
                <a:solidFill>
                  <a:schemeClr val="tx1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Potembskiej</a:t>
            </a:r>
            <a:r>
              <a:rPr lang="pl-PL" sz="2400" b="1" dirty="0" smtClean="0">
                <a:solidFill>
                  <a:schemeClr val="tx1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 i Pawłowskiej.</a:t>
            </a:r>
          </a:p>
          <a:p>
            <a:endParaRPr lang="pl-PL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ctr"/>
            <a:r>
              <a:rPr lang="pl-PL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Wnioski </a:t>
            </a:r>
            <a:br>
              <a:rPr lang="pl-PL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pl-PL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764704"/>
            <a:ext cx="8435280" cy="5472608"/>
          </a:xfrm>
        </p:spPr>
        <p:txBody>
          <a:bodyPr/>
          <a:lstStyle/>
          <a:p>
            <a:pPr algn="just">
              <a:buNone/>
            </a:pPr>
            <a:r>
              <a:rPr lang="pl-PL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pl-PL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251520" y="1124744"/>
            <a:ext cx="8640960" cy="42484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None/>
            </a:pPr>
            <a:r>
              <a:rPr lang="pl-PL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Badana młodzież jest bardzo dobrze wyposażona w nowoczesne środki komunikacji, </a:t>
            </a:r>
            <a:r>
              <a:rPr lang="pl-P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wraz z wiekiem komputer stacjonarny zastępowany jest przez laptop, a telefon komórkowy przez </a:t>
            </a:r>
            <a:r>
              <a:rPr lang="pl-PL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smartfon</a:t>
            </a:r>
            <a:r>
              <a:rPr lang="pl-P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 w domach pojawiają się tablety i konsole do gier, młodzież ma coraz łatwiejszy i powszechniejszy dostęp do Internetu (w domu, w szkole, </a:t>
            </a:r>
          </a:p>
          <a:p>
            <a:pPr algn="just">
              <a:buNone/>
            </a:pPr>
            <a:r>
              <a:rPr lang="pl-P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 miejscach publicznych).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88641"/>
            <a:ext cx="9144000" cy="720079"/>
          </a:xfrm>
        </p:spPr>
        <p:txBody>
          <a:bodyPr/>
          <a:lstStyle/>
          <a:p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Oszacowania frakcji uczniów w populacji uczniów szkół podstawowych posiadających dane urządzenia  lub usługi 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80728"/>
            <a:ext cx="3450290" cy="3018649"/>
          </a:xfrm>
          <a:prstGeom prst="rect">
            <a:avLst/>
          </a:prstGeom>
          <a:noFill/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980728"/>
            <a:ext cx="3312368" cy="3030813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4079859"/>
            <a:ext cx="3456385" cy="2778141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4077072"/>
            <a:ext cx="3390646" cy="2780928"/>
          </a:xfrm>
          <a:prstGeom prst="rect">
            <a:avLst/>
          </a:prstGeom>
        </p:spPr>
      </p:pic>
      <p:sp>
        <p:nvSpPr>
          <p:cNvPr id="12" name="Elipsa 11"/>
          <p:cNvSpPr/>
          <p:nvPr/>
        </p:nvSpPr>
        <p:spPr>
          <a:xfrm>
            <a:off x="0" y="1052736"/>
            <a:ext cx="1584176" cy="57606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Katowice</a:t>
            </a:r>
            <a:endParaRPr lang="pl-PL" dirty="0"/>
          </a:p>
        </p:txBody>
      </p:sp>
      <p:sp>
        <p:nvSpPr>
          <p:cNvPr id="13" name="Elipsa 12"/>
          <p:cNvSpPr/>
          <p:nvPr/>
        </p:nvSpPr>
        <p:spPr>
          <a:xfrm>
            <a:off x="7380312" y="908720"/>
            <a:ext cx="1584176" cy="62636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Wrocław</a:t>
            </a:r>
            <a:endParaRPr lang="pl-PL" dirty="0"/>
          </a:p>
        </p:txBody>
      </p:sp>
      <p:sp>
        <p:nvSpPr>
          <p:cNvPr id="14" name="Elipsa 13"/>
          <p:cNvSpPr/>
          <p:nvPr/>
        </p:nvSpPr>
        <p:spPr>
          <a:xfrm>
            <a:off x="0" y="4005064"/>
            <a:ext cx="1584176" cy="62636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Lublin</a:t>
            </a:r>
            <a:endParaRPr lang="pl-PL" dirty="0"/>
          </a:p>
        </p:txBody>
      </p:sp>
      <p:sp>
        <p:nvSpPr>
          <p:cNvPr id="15" name="Elipsa 14"/>
          <p:cNvSpPr/>
          <p:nvPr/>
        </p:nvSpPr>
        <p:spPr>
          <a:xfrm>
            <a:off x="7559824" y="3861048"/>
            <a:ext cx="1584176" cy="62636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Bydgoszcz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aokrąglony 1"/>
          <p:cNvSpPr/>
          <p:nvPr/>
        </p:nvSpPr>
        <p:spPr>
          <a:xfrm>
            <a:off x="395536" y="260648"/>
            <a:ext cx="8496944" cy="50405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>
                <a:solidFill>
                  <a:schemeClr val="bg1"/>
                </a:solidFill>
              </a:rPr>
              <a:t>Aktywności internetowe młodzieży </a:t>
            </a:r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179512" y="908720"/>
            <a:ext cx="8712968" cy="59492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12" name="Wykres 11"/>
          <p:cNvGraphicFramePr/>
          <p:nvPr/>
        </p:nvGraphicFramePr>
        <p:xfrm>
          <a:off x="323528" y="1268760"/>
          <a:ext cx="8341989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30432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355976" y="0"/>
            <a:ext cx="3131840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Aktywności internetowe według płci</a:t>
            </a:r>
          </a:p>
          <a:p>
            <a:pPr algn="ctr"/>
            <a:endParaRPr lang="pl-P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836712"/>
            <a:ext cx="3694151" cy="288310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692696"/>
            <a:ext cx="4054191" cy="3164098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747710"/>
            <a:ext cx="3809918" cy="2905203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5976" y="3614647"/>
            <a:ext cx="4182218" cy="3243353"/>
          </a:xfrm>
          <a:prstGeom prst="rect">
            <a:avLst/>
          </a:prstGeom>
        </p:spPr>
      </p:pic>
      <p:sp>
        <p:nvSpPr>
          <p:cNvPr id="9" name="Elipsa 8"/>
          <p:cNvSpPr/>
          <p:nvPr/>
        </p:nvSpPr>
        <p:spPr>
          <a:xfrm>
            <a:off x="3491880" y="3501008"/>
            <a:ext cx="698376" cy="69837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</a:t>
            </a:r>
            <a:endParaRPr lang="pl-PL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8172400" y="692696"/>
            <a:ext cx="698376" cy="69837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</a:t>
            </a:r>
            <a:endParaRPr lang="pl-PL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3491880" y="836712"/>
            <a:ext cx="698376" cy="69837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</a:t>
            </a:r>
            <a:endParaRPr lang="pl-PL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7812360" y="3573016"/>
            <a:ext cx="698376" cy="69837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</a:t>
            </a:r>
            <a:endParaRPr lang="pl-PL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Prostokąt zaokrąglony 12"/>
          <p:cNvSpPr/>
          <p:nvPr/>
        </p:nvSpPr>
        <p:spPr>
          <a:xfrm>
            <a:off x="251520" y="0"/>
            <a:ext cx="374441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smtClean="0">
                <a:latin typeface="Arial" pitchFamily="34" charset="0"/>
                <a:cs typeface="Arial" pitchFamily="34" charset="0"/>
              </a:rPr>
              <a:t>Młodzież wykazuje duża aktywność internetową , przy czym tylko niektóre aktywności istotnie statystycznie różnicują badaną młodzie</a:t>
            </a:r>
            <a:r>
              <a:rPr lang="pl-PL" sz="1100" dirty="0" smtClean="0">
                <a:latin typeface="Arial" pitchFamily="34" charset="0"/>
                <a:cs typeface="Arial" pitchFamily="34" charset="0"/>
              </a:rPr>
              <a:t>ż</a:t>
            </a:r>
            <a:endParaRPr lang="pl-PL" sz="11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5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7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8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9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6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5776</TotalTime>
  <Words>1091</Words>
  <Application>Microsoft Office PowerPoint</Application>
  <PresentationFormat>Pokaz na ekranie (4:3)</PresentationFormat>
  <Paragraphs>153</Paragraphs>
  <Slides>27</Slides>
  <Notes>5</Notes>
  <HiddenSlides>0</HiddenSlides>
  <MMClips>0</MMClips>
  <ScaleCrop>false</ScaleCrop>
  <HeadingPairs>
    <vt:vector size="4" baseType="variant">
      <vt:variant>
        <vt:lpstr>Motyw</vt:lpstr>
      </vt:variant>
      <vt:variant>
        <vt:i4>7</vt:i4>
      </vt:variant>
      <vt:variant>
        <vt:lpstr>Tytuły slajdów</vt:lpstr>
      </vt:variant>
      <vt:variant>
        <vt:i4>27</vt:i4>
      </vt:variant>
    </vt:vector>
  </HeadingPairs>
  <TitlesOfParts>
    <vt:vector size="34" baseType="lpstr">
      <vt:lpstr>1_Motyw pakietu Office</vt:lpstr>
      <vt:lpstr>2_Motyw pakietu Office</vt:lpstr>
      <vt:lpstr>15_Motyw pakietu Office</vt:lpstr>
      <vt:lpstr>17_Motyw pakietu Office</vt:lpstr>
      <vt:lpstr>18_Motyw pakietu Office</vt:lpstr>
      <vt:lpstr>19_Motyw pakietu Office</vt:lpstr>
      <vt:lpstr>26_Motyw pakietu Office</vt:lpstr>
      <vt:lpstr>Charakterystyka zjawiska ryzykownego i problemowego korzystania z Internetu i telefonów komórkowych przez młodzież     </vt:lpstr>
      <vt:lpstr>Badania naukowe</vt:lpstr>
      <vt:lpstr>Realizacja badań: 1.09.2017-31.12.2017</vt:lpstr>
      <vt:lpstr>GŁÓWNE CELE PROWADZONYCH BADAŃ   </vt:lpstr>
      <vt:lpstr>Slajd 5</vt:lpstr>
      <vt:lpstr>Wnioski  </vt:lpstr>
      <vt:lpstr>Oszacowania frakcji uczniów w populacji uczniów szkół podstawowych posiadających dane urządzenia  lub usługi </vt:lpstr>
      <vt:lpstr>Slajd 8</vt:lpstr>
      <vt:lpstr>Slajd 9</vt:lpstr>
      <vt:lpstr>Slajd 10</vt:lpstr>
      <vt:lpstr>Slajd 11</vt:lpstr>
      <vt:lpstr>Slajd 12</vt:lpstr>
      <vt:lpstr>Zaangażowanie młodzieży w aktywności na portalach społecznościowych  </vt:lpstr>
      <vt:lpstr>Czas przebywania na portalach                                                      </vt:lpstr>
      <vt:lpstr>Zaangażowanie młodzieży w gry komputerowe  </vt:lpstr>
      <vt:lpstr>Rodzaje gier w jaki gra młodzież  </vt:lpstr>
      <vt:lpstr>Odpowiedź twierdząca na zadawane pytania   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Ryzykowne i niebezpieczne zachowania młodzieży gimnazjalnej w Internecie  – a prawna ochrona nieletnich przed cyberprzemocą</dc:title>
  <dc:creator>ue</dc:creator>
  <cp:lastModifiedBy>oem</cp:lastModifiedBy>
  <cp:revision>411</cp:revision>
  <dcterms:created xsi:type="dcterms:W3CDTF">2015-03-16T16:24:00Z</dcterms:created>
  <dcterms:modified xsi:type="dcterms:W3CDTF">2019-07-03T15:50:57Z</dcterms:modified>
</cp:coreProperties>
</file>