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sialaa\AppData\Local\Microsoft\Windows\Temporary%20Internet%20Files\Content.Outlook\E6AC4E7X\Zalacznik1_14042017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jakalak\AppData\Local\Microsoft\Windows\Temporary%20Internet%20Files\Content.Outlook\1JBS23J9\Zalacznik1_24012017_cz1i2_1_29032017%20(2)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jakalak\Desktop\nowa%20metoda\Liczba%20mieszka&#324;%20i%20os&#243;b%20zamieszkuj&#261;cych%20-%20dane%20ADM+WSP&#211;LNOTY%20MIESZKANIOW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jakalak\Desktop\nowa%20metoda\Liczba%20mieszka&#324;%20i%20os&#243;b%20zamieszkuj&#261;cych%20-%20dane%20ADM+WSP&#211;LNOTY%20MIESZKANIOW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Liczba zamieszkujących z deklaracji</c:v>
                </c:pt>
              </c:strCache>
            </c:strRef>
          </c:tx>
          <c:dLbls>
            <c:dLbl>
              <c:idx val="0"/>
              <c:layout>
                <c:manualLayout>
                  <c:x val="1.1575986506549778E-2"/>
                  <c:y val="0.51370501843881256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pl-PL" sz="1600" b="1" dirty="0" smtClean="0">
                        <a:latin typeface="Arial" pitchFamily="34" charset="0"/>
                        <a:cs typeface="Arial" pitchFamily="34" charset="0"/>
                      </a:rPr>
                      <a:t>304</a:t>
                    </a:r>
                    <a:r>
                      <a:rPr lang="pl-PL" sz="1600" b="1" baseline="0" dirty="0" smtClean="0">
                        <a:latin typeface="Arial" pitchFamily="34" charset="0"/>
                        <a:cs typeface="Arial" pitchFamily="34" charset="0"/>
                      </a:rPr>
                      <a:t> 086 mieszkańców według deklaracji</a:t>
                    </a:r>
                    <a:endParaRPr lang="en-US" sz="16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</c:dLbls>
          <c:val>
            <c:numRef>
              <c:f>Arkusz1!$B$2</c:f>
              <c:numCache>
                <c:formatCode>0%</c:formatCode>
                <c:ptCount val="1"/>
                <c:pt idx="0">
                  <c:v>0.85000000000000064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zamieszkujących wg GUS</c:v>
                </c:pt>
              </c:strCache>
            </c:strRef>
          </c:tx>
          <c:dLbls>
            <c:dLbl>
              <c:idx val="0"/>
              <c:layout>
                <c:manualLayout>
                  <c:x val="0.13527325161816756"/>
                  <c:y val="0.14195577185190841"/>
                </c:manualLayout>
              </c:layout>
              <c:tx>
                <c:rich>
                  <a:bodyPr/>
                  <a:lstStyle/>
                  <a:p>
                    <a:r>
                      <a:rPr lang="pl-PL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353 938 </a:t>
                    </a:r>
                    <a:r>
                      <a:rPr lang="pl-PL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mieszkańców</a:t>
                    </a:r>
                  </a:p>
                  <a:p>
                    <a:r>
                      <a:rPr lang="pl-PL" sz="16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według GUS</a:t>
                    </a:r>
                    <a:endParaRPr 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val>
            <c:numRef>
              <c:f>Arkusz1!$C$2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72362240"/>
        <c:axId val="71786496"/>
        <c:axId val="69600576"/>
      </c:bar3DChart>
      <c:catAx>
        <c:axId val="72362240"/>
        <c:scaling>
          <c:orientation val="minMax"/>
        </c:scaling>
        <c:delete val="1"/>
        <c:axPos val="b"/>
        <c:tickLblPos val="none"/>
        <c:crossAx val="71786496"/>
        <c:crosses val="autoZero"/>
        <c:auto val="1"/>
        <c:lblAlgn val="ctr"/>
        <c:lblOffset val="100"/>
      </c:catAx>
      <c:valAx>
        <c:axId val="71786496"/>
        <c:scaling>
          <c:orientation val="minMax"/>
          <c:min val="0.5"/>
        </c:scaling>
        <c:axPos val="l"/>
        <c:majorGridlines/>
        <c:numFmt formatCode="0%" sourceLinked="1"/>
        <c:tickLblPos val="nextTo"/>
        <c:crossAx val="72362240"/>
        <c:crosses val="autoZero"/>
        <c:crossBetween val="between"/>
      </c:valAx>
      <c:serAx>
        <c:axId val="69600576"/>
        <c:scaling>
          <c:orientation val="minMax"/>
        </c:scaling>
        <c:delete val="1"/>
        <c:axPos val="b"/>
        <c:minorGridlines/>
        <c:tickLblPos val="none"/>
        <c:crossAx val="71786496"/>
        <c:crosses val="autoZero"/>
      </c:ser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Wymagane*</c:v>
                </c:pt>
              </c:strCache>
            </c:strRef>
          </c:tx>
          <c:marker>
            <c:symbol val="none"/>
          </c:marker>
          <c:cat>
            <c:numRef>
              <c:f>Arkusz1!$A$2:$A$10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</c:numCache>
            </c:numRef>
          </c:val>
        </c:ser>
        <c:marker val="1"/>
        <c:axId val="39508992"/>
        <c:axId val="75956992"/>
      </c:lineChart>
      <c:catAx>
        <c:axId val="395089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99"/>
            </a:pPr>
            <a:endParaRPr lang="pl-PL"/>
          </a:p>
        </c:txPr>
        <c:crossAx val="75956992"/>
        <c:crosses val="autoZero"/>
        <c:auto val="1"/>
        <c:lblAlgn val="ctr"/>
        <c:lblOffset val="100"/>
      </c:catAx>
      <c:valAx>
        <c:axId val="75956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79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/>
                  <a:t>Poziom w %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99"/>
            </a:pPr>
            <a:endParaRPr lang="pl-PL"/>
          </a:p>
        </c:txPr>
        <c:crossAx val="395089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399"/>
            </a:pPr>
            <a:endParaRPr lang="pl-PL"/>
          </a:p>
        </c:txPr>
      </c:dTable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stacked"/>
        <c:ser>
          <c:idx val="0"/>
          <c:order val="0"/>
          <c:tx>
            <c:strRef>
              <c:f>Prezentacja!$B$74</c:f>
              <c:strCache>
                <c:ptCount val="1"/>
                <c:pt idx="0">
                  <c:v>Koszt odbioru</c:v>
                </c:pt>
              </c:strCache>
            </c:strRef>
          </c:tx>
          <c:dLbls>
            <c:dLbl>
              <c:idx val="0"/>
              <c:layout>
                <c:manualLayout>
                  <c:x val="-0.10462585136491455"/>
                  <c:y val="-3.391717159631841E-3"/>
                </c:manualLayout>
              </c:layout>
              <c:showVal val="1"/>
            </c:dLbl>
            <c:dLbl>
              <c:idx val="1"/>
              <c:layout>
                <c:manualLayout>
                  <c:x val="-0.10462585136491447"/>
                  <c:y val="0"/>
                </c:manualLayout>
              </c:layout>
              <c:showVal val="1"/>
            </c:dLbl>
            <c:showVal val="1"/>
          </c:dLbls>
          <c:cat>
            <c:numRef>
              <c:f>Prezentacja!$E$73:$F$73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Prezentacja!$E$74:$F$74</c:f>
              <c:numCache>
                <c:formatCode>0.00%</c:formatCode>
                <c:ptCount val="2"/>
                <c:pt idx="0">
                  <c:v>0.50764794683921766</c:v>
                </c:pt>
                <c:pt idx="1">
                  <c:v>0.52146624607836356</c:v>
                </c:pt>
              </c:numCache>
            </c:numRef>
          </c:val>
        </c:ser>
        <c:ser>
          <c:idx val="1"/>
          <c:order val="1"/>
          <c:tx>
            <c:strRef>
              <c:f>Prezentacja!$B$75</c:f>
              <c:strCache>
                <c:ptCount val="1"/>
                <c:pt idx="0">
                  <c:v>PSZOK</c:v>
                </c:pt>
              </c:strCache>
            </c:strRef>
          </c:tx>
          <c:dLbls>
            <c:dLbl>
              <c:idx val="0"/>
              <c:layout>
                <c:manualLayout>
                  <c:x val="-9.2668611208923987E-2"/>
                  <c:y val="-1.0175151478895569E-2"/>
                </c:manualLayout>
              </c:layout>
              <c:showVal val="1"/>
            </c:dLbl>
            <c:dLbl>
              <c:idx val="1"/>
              <c:layout>
                <c:manualLayout>
                  <c:x val="-9.4163266228423068E-2"/>
                  <c:y val="1.3566868638527478E-2"/>
                </c:manualLayout>
              </c:layout>
              <c:showVal val="1"/>
            </c:dLbl>
            <c:showVal val="1"/>
          </c:dLbls>
          <c:cat>
            <c:numRef>
              <c:f>Prezentacja!$E$73:$F$73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Prezentacja!$E$75:$F$75</c:f>
              <c:numCache>
                <c:formatCode>0.00%</c:formatCode>
                <c:ptCount val="2"/>
                <c:pt idx="0">
                  <c:v>2.1924086467125486E-2</c:v>
                </c:pt>
                <c:pt idx="1">
                  <c:v>1.7003005817260216E-2</c:v>
                </c:pt>
              </c:numCache>
            </c:numRef>
          </c:val>
        </c:ser>
        <c:ser>
          <c:idx val="2"/>
          <c:order val="2"/>
          <c:tx>
            <c:strRef>
              <c:f>Prezentacja!$B$76</c:f>
              <c:strCache>
                <c:ptCount val="1"/>
                <c:pt idx="0">
                  <c:v>Zagospodarowanie odpadów</c:v>
                </c:pt>
              </c:strCache>
            </c:strRef>
          </c:tx>
          <c:dLbls>
            <c:dLbl>
              <c:idx val="0"/>
              <c:layout>
                <c:manualLayout>
                  <c:x val="-0.10462585136491455"/>
                  <c:y val="3.391717159631841E-3"/>
                </c:manualLayout>
              </c:layout>
              <c:showVal val="1"/>
            </c:dLbl>
            <c:dLbl>
              <c:idx val="1"/>
              <c:layout>
                <c:manualLayout>
                  <c:x val="-0.10462585136491447"/>
                  <c:y val="1.0175151478895507E-2"/>
                </c:manualLayout>
              </c:layout>
              <c:showVal val="1"/>
            </c:dLbl>
            <c:showVal val="1"/>
          </c:dLbls>
          <c:cat>
            <c:numRef>
              <c:f>Prezentacja!$E$73:$F$73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Prezentacja!$E$76:$F$76</c:f>
              <c:numCache>
                <c:formatCode>0.00%</c:formatCode>
                <c:ptCount val="2"/>
                <c:pt idx="0">
                  <c:v>0.40356152171585385</c:v>
                </c:pt>
                <c:pt idx="1">
                  <c:v>0.41005632094177341</c:v>
                </c:pt>
              </c:numCache>
            </c:numRef>
          </c:val>
        </c:ser>
        <c:ser>
          <c:idx val="3"/>
          <c:order val="3"/>
          <c:tx>
            <c:strRef>
              <c:f>Prezentacja!$B$77</c:f>
              <c:strCache>
                <c:ptCount val="1"/>
                <c:pt idx="0">
                  <c:v>Koszty administracyjne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8.3700681091931448E-2"/>
                  <c:y val="2.7133737277054832E-2"/>
                </c:manualLayout>
              </c:layout>
              <c:showVal val="1"/>
            </c:dLbl>
            <c:dLbl>
              <c:idx val="1"/>
              <c:layout>
                <c:manualLayout>
                  <c:x val="-0.10163654132591711"/>
                  <c:y val="3.7308888755950231E-2"/>
                </c:manualLayout>
              </c:layout>
              <c:showVal val="1"/>
            </c:dLbl>
            <c:showVal val="1"/>
          </c:dLbls>
          <c:cat>
            <c:numRef>
              <c:f>Prezentacja!$E$73:$F$73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Prezentacja!$E$77:$F$77</c:f>
              <c:numCache>
                <c:formatCode>0.00%</c:formatCode>
                <c:ptCount val="2"/>
                <c:pt idx="0">
                  <c:v>5.2566338688865802E-2</c:v>
                </c:pt>
                <c:pt idx="1">
                  <c:v>4.2662710026912624E-2</c:v>
                </c:pt>
              </c:numCache>
            </c:numRef>
          </c:val>
        </c:ser>
        <c:ser>
          <c:idx val="4"/>
          <c:order val="4"/>
          <c:tx>
            <c:strRef>
              <c:f>Prezentacja!$B$78</c:f>
              <c:strCache>
                <c:ptCount val="1"/>
                <c:pt idx="0">
                  <c:v>Edukacja ekologiczna</c:v>
                </c:pt>
              </c:strCache>
            </c:strRef>
          </c:tx>
          <c:dLbls>
            <c:dLbl>
              <c:idx val="0"/>
              <c:layout>
                <c:manualLayout>
                  <c:x val="-8.75608958232179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0.10060188030752668"/>
                  <c:y val="0"/>
                </c:manualLayout>
              </c:layout>
              <c:showVal val="1"/>
            </c:dLbl>
            <c:showVal val="1"/>
          </c:dLbls>
          <c:cat>
            <c:numRef>
              <c:f>Prezentacja!$E$73:$F$73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Prezentacja!$E$78:$F$78</c:f>
              <c:numCache>
                <c:formatCode>0.00%</c:formatCode>
                <c:ptCount val="2"/>
                <c:pt idx="0">
                  <c:v>1.0414219418150765E-2</c:v>
                </c:pt>
                <c:pt idx="1">
                  <c:v>6.2885045521930494E-3</c:v>
                </c:pt>
              </c:numCache>
            </c:numRef>
          </c:val>
        </c:ser>
        <c:ser>
          <c:idx val="5"/>
          <c:order val="5"/>
          <c:tx>
            <c:strRef>
              <c:f>Prezentacja!$B$79</c:f>
              <c:strCache>
                <c:ptCount val="1"/>
                <c:pt idx="0">
                  <c:v>Dzikie wysypiska</c:v>
                </c:pt>
              </c:strCache>
            </c:strRef>
          </c:tx>
          <c:dLbls>
            <c:dLbl>
              <c:idx val="0"/>
              <c:layout>
                <c:manualLayout>
                  <c:x val="-8.3700681091931448E-2"/>
                  <c:y val="-5.7659191713741356E-2"/>
                </c:manualLayout>
              </c:layout>
              <c:showVal val="1"/>
            </c:dLbl>
            <c:dLbl>
              <c:idx val="1"/>
              <c:layout>
                <c:manualLayout>
                  <c:x val="-0.10163654132591711"/>
                  <c:y val="-5.4267474554109567E-2"/>
                </c:manualLayout>
              </c:layout>
              <c:showVal val="1"/>
            </c:dLbl>
            <c:showVal val="1"/>
          </c:dLbls>
          <c:cat>
            <c:numRef>
              <c:f>Prezentacja!$E$73:$F$73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Prezentacja!$E$79:$F$79</c:f>
              <c:numCache>
                <c:formatCode>0.00%</c:formatCode>
                <c:ptCount val="2"/>
                <c:pt idx="0">
                  <c:v>3.8858868707875339E-3</c:v>
                </c:pt>
                <c:pt idx="1">
                  <c:v>2.5232125834968853E-3</c:v>
                </c:pt>
              </c:numCache>
            </c:numRef>
          </c:val>
        </c:ser>
        <c:overlap val="100"/>
        <c:axId val="72424832"/>
        <c:axId val="72434816"/>
      </c:barChart>
      <c:catAx>
        <c:axId val="72424832"/>
        <c:scaling>
          <c:orientation val="minMax"/>
        </c:scaling>
        <c:axPos val="b"/>
        <c:numFmt formatCode="General" sourceLinked="1"/>
        <c:tickLblPos val="nextTo"/>
        <c:crossAx val="72434816"/>
        <c:crosses val="autoZero"/>
        <c:auto val="1"/>
        <c:lblAlgn val="ctr"/>
        <c:lblOffset val="100"/>
      </c:catAx>
      <c:valAx>
        <c:axId val="72434816"/>
        <c:scaling>
          <c:orientation val="minMax"/>
        </c:scaling>
        <c:axPos val="l"/>
        <c:majorGridlines/>
        <c:numFmt formatCode="0.00%" sourceLinked="1"/>
        <c:tickLblPos val="nextTo"/>
        <c:crossAx val="7242483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29343924672657E-2"/>
          <c:y val="0.11182053823282755"/>
          <c:w val="0.83616698388624433"/>
          <c:h val="0.63926856097321849"/>
        </c:manualLayout>
      </c:layout>
      <c:pie3DChart>
        <c:varyColors val="1"/>
        <c:ser>
          <c:idx val="0"/>
          <c:order val="0"/>
          <c:explosion val="6"/>
          <c:dPt>
            <c:idx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80-4088-A8CF-86D84429EDF3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80-4088-A8CF-86D84429EDF3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80-4088-A8CF-86D84429EDF3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80-4088-A8CF-86D84429EDF3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80-4088-A8CF-86D84429EDF3}"/>
              </c:ext>
            </c:extLst>
          </c:dPt>
          <c:dPt>
            <c:idx val="5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80-4088-A8CF-86D84429EDF3}"/>
              </c:ext>
            </c:extLst>
          </c:dPt>
          <c:dLbls>
            <c:dLbl>
              <c:idx val="0"/>
              <c:layout>
                <c:manualLayout>
                  <c:x val="1.6792449013577331E-2"/>
                  <c:y val="-9.4103616898463249E-2"/>
                </c:manualLayout>
              </c:layout>
              <c:showVal val="1"/>
            </c:dLbl>
            <c:dLbl>
              <c:idx val="2"/>
              <c:layout>
                <c:manualLayout>
                  <c:x val="-8.1492542438900018E-3"/>
                  <c:y val="-0.11388554812029256"/>
                </c:manualLayout>
              </c:layout>
              <c:showVal val="1"/>
            </c:dLbl>
            <c:dLbl>
              <c:idx val="4"/>
              <c:layout>
                <c:manualLayout>
                  <c:x val="2.9131612569986805E-2"/>
                  <c:y val="-1.7543248907400118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Prezentacja!$B$74:$B$79</c:f>
              <c:strCache>
                <c:ptCount val="6"/>
                <c:pt idx="0">
                  <c:v>Koszt odbioru</c:v>
                </c:pt>
                <c:pt idx="1">
                  <c:v>PSZOK</c:v>
                </c:pt>
                <c:pt idx="2">
                  <c:v>Zagospodarowanie odpadów</c:v>
                </c:pt>
                <c:pt idx="3">
                  <c:v>Koszty administracyjne</c:v>
                </c:pt>
                <c:pt idx="4">
                  <c:v>Edukacja ekologiczna</c:v>
                </c:pt>
                <c:pt idx="5">
                  <c:v>Dzikie wysypiska</c:v>
                </c:pt>
              </c:strCache>
            </c:strRef>
          </c:cat>
          <c:val>
            <c:numRef>
              <c:f>Prezentacja!$F$74:$F$79</c:f>
              <c:numCache>
                <c:formatCode>0.00%</c:formatCode>
                <c:ptCount val="6"/>
                <c:pt idx="0">
                  <c:v>0.52146624607836356</c:v>
                </c:pt>
                <c:pt idx="1">
                  <c:v>1.7003005817260278E-2</c:v>
                </c:pt>
                <c:pt idx="2">
                  <c:v>0.41005632094177341</c:v>
                </c:pt>
                <c:pt idx="3">
                  <c:v>4.2662710026912534E-2</c:v>
                </c:pt>
                <c:pt idx="4">
                  <c:v>6.2885045521930494E-3</c:v>
                </c:pt>
                <c:pt idx="5">
                  <c:v>2.523212583496884E-3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6-4610-AFC4-89D9CFA58E54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857136633718862"/>
          <c:w val="0.99051987005130349"/>
          <c:h val="0.1766091051805337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0.11021160286344962"/>
          <c:y val="9.3317797029518132E-2"/>
          <c:w val="0.7702248597951018"/>
          <c:h val="0.82353979807239353"/>
        </c:manualLayout>
      </c:layout>
      <c:pie3DChart>
        <c:varyColors val="1"/>
        <c:ser>
          <c:idx val="0"/>
          <c:order val="0"/>
          <c:tx>
            <c:strRef>
              <c:f>'MODEL II (65-35) wariant 2b (2)'!$T$109</c:f>
              <c:strCache>
                <c:ptCount val="1"/>
                <c:pt idx="0">
                  <c:v>UDZIAŁ PROCENTOWY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elete val="1"/>
            <c:txPr>
              <a:bodyPr/>
              <a:lstStyle/>
              <a:p>
                <a:pPr>
                  <a:defRPr sz="3600"/>
                </a:pPr>
                <a:endParaRPr lang="pl-PL"/>
              </a:p>
            </c:txPr>
          </c:dLbls>
          <c:cat>
            <c:strRef>
              <c:f>'MODEL II (65-35) wariant 2b (2)'!$S$110:$S$111</c:f>
              <c:strCache>
                <c:ptCount val="2"/>
                <c:pt idx="0">
                  <c:v>WYŻSZA OPŁATA</c:v>
                </c:pt>
                <c:pt idx="1">
                  <c:v>NIŻSZA OPŁATA</c:v>
                </c:pt>
              </c:strCache>
            </c:strRef>
          </c:cat>
          <c:val>
            <c:numRef>
              <c:f>'MODEL II (65-35) wariant 2b (2)'!$T$110:$T$111</c:f>
              <c:numCache>
                <c:formatCode>0%</c:formatCode>
                <c:ptCount val="2"/>
                <c:pt idx="0">
                  <c:v>0.25</c:v>
                </c:pt>
                <c:pt idx="1">
                  <c:v>0.75000000000000211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7420205882897921"/>
          <c:y val="0.91572683920671361"/>
          <c:w val="0.62236560322326362"/>
          <c:h val="6.6979851784306557E-2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0.11353032659408999"/>
          <c:y val="0"/>
          <c:w val="0.83037312793132556"/>
          <c:h val="1"/>
        </c:manualLayout>
      </c:layout>
      <c:pie3DChart>
        <c:varyColors val="1"/>
        <c:ser>
          <c:idx val="0"/>
          <c:order val="0"/>
          <c:tx>
            <c:strRef>
              <c:f>'MODEL II (65-35) wariant 2b (2)'!$BD$108</c:f>
              <c:strCache>
                <c:ptCount val="1"/>
                <c:pt idx="0">
                  <c:v>UDZIAŁ PROCENTOWY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3600"/>
                </a:pPr>
                <a:endParaRPr lang="pl-PL"/>
              </a:p>
            </c:txPr>
            <c:showVal val="1"/>
            <c:showLeaderLines val="1"/>
          </c:dLbls>
          <c:cat>
            <c:strRef>
              <c:f>'MODEL II (65-35) wariant 2b (2)'!$BC$109:$BC$111</c:f>
              <c:strCache>
                <c:ptCount val="3"/>
                <c:pt idx="0">
                  <c:v>WYŻSZA OPŁATA O PONAD 5 ZŁ.</c:v>
                </c:pt>
                <c:pt idx="1">
                  <c:v>WYŻSZA OPŁATA DO 5 ZŁ.</c:v>
                </c:pt>
                <c:pt idx="2">
                  <c:v>NIŻSZA OPŁATA</c:v>
                </c:pt>
              </c:strCache>
            </c:strRef>
          </c:cat>
          <c:val>
            <c:numRef>
              <c:f>'MODEL II (65-35) wariant 2b (2)'!$BD$109:$BD$111</c:f>
              <c:numCache>
                <c:formatCode>0%</c:formatCode>
                <c:ptCount val="3"/>
                <c:pt idx="0">
                  <c:v>0.11</c:v>
                </c:pt>
                <c:pt idx="1">
                  <c:v>0.14000000000000001</c:v>
                </c:pt>
                <c:pt idx="2">
                  <c:v>0.75000000000000211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6531955278529611"/>
          <c:y val="0.84460762172170334"/>
          <c:w val="0.76003036945420699"/>
          <c:h val="0.14017762314594387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GUS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13,</a:t>
                    </a:r>
                    <a:r>
                      <a:rPr lang="pl-PL" smtClean="0"/>
                      <a:t>50</a:t>
                    </a:r>
                    <a:r>
                      <a:rPr lang="en-US" smtClean="0"/>
                      <a:t> </a:t>
                    </a:r>
                    <a:r>
                      <a:rPr lang="en-US" dirty="0" err="1"/>
                      <a:t>zł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Arkusz1!$A$2:$A$4</c:f>
              <c:strCache>
                <c:ptCount val="3"/>
                <c:pt idx="0">
                  <c:v>wg GUS</c:v>
                </c:pt>
                <c:pt idx="1">
                  <c:v>obecnie</c:v>
                </c:pt>
                <c:pt idx="2">
                  <c:v>wg deklaracji</c:v>
                </c:pt>
              </c:strCache>
            </c:strRef>
          </c:cat>
          <c:val>
            <c:numRef>
              <c:f>Arkusz1!$B$2:$B$4</c:f>
              <c:numCache>
                <c:formatCode>#,##0\ "zł";[Red]\-#,##0\ "zł"</c:formatCode>
                <c:ptCount val="3"/>
                <c:pt idx="0" formatCode="#,##0.00\ &quot;zł&quot;;[Red]\-#,##0.00\ &quot;zł&quot;">
                  <c:v>11.38</c:v>
                </c:pt>
                <c:pt idx="1">
                  <c:v>13</c:v>
                </c:pt>
                <c:pt idx="2" formatCode="#,##0.00\ &quot;zł&quot;;[Red]\-#,##0.00\ &quot;zł&quot;">
                  <c:v>13.28</c:v>
                </c:pt>
              </c:numCache>
            </c:numRef>
          </c:val>
        </c:ser>
        <c:axId val="128317312"/>
        <c:axId val="128318848"/>
      </c:barChart>
      <c:catAx>
        <c:axId val="128317312"/>
        <c:scaling>
          <c:orientation val="minMax"/>
        </c:scaling>
        <c:axPos val="b"/>
        <c:tickLblPos val="nextTo"/>
        <c:crossAx val="128318848"/>
        <c:crosses val="autoZero"/>
        <c:auto val="1"/>
        <c:lblAlgn val="ctr"/>
        <c:lblOffset val="100"/>
      </c:catAx>
      <c:valAx>
        <c:axId val="128318848"/>
        <c:scaling>
          <c:orientation val="minMax"/>
        </c:scaling>
        <c:axPos val="l"/>
        <c:majorGridlines/>
        <c:numFmt formatCode="#,##0.00\ &quot;zł&quot;;[Red]\-#,##0.00\ &quot;zł&quot;" sourceLinked="1"/>
        <c:tickLblPos val="nextTo"/>
        <c:crossAx val="128317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13,</a:t>
                    </a:r>
                    <a:r>
                      <a:rPr lang="pl-PL" smtClean="0"/>
                      <a:t>50</a:t>
                    </a:r>
                    <a:r>
                      <a:rPr lang="en-US" smtClean="0"/>
                      <a:t> </a:t>
                    </a:r>
                    <a:r>
                      <a:rPr lang="en-US" dirty="0" err="1"/>
                      <a:t>zł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40,5</a:t>
                    </a:r>
                    <a:r>
                      <a:rPr lang="pl-PL" smtClean="0"/>
                      <a:t>0</a:t>
                    </a:r>
                    <a:r>
                      <a:rPr lang="pl-PL" baseline="0" smtClean="0"/>
                      <a:t> </a:t>
                    </a:r>
                    <a:r>
                      <a:rPr lang="en-US" smtClean="0"/>
                      <a:t>zł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Arkusz1!$A$2:$A$3</c:f>
              <c:strCache>
                <c:ptCount val="2"/>
                <c:pt idx="0">
                  <c:v>Selektywna</c:v>
                </c:pt>
                <c:pt idx="1">
                  <c:v>Nieselektywna</c:v>
                </c:pt>
              </c:strCache>
            </c:strRef>
          </c:cat>
          <c:val>
            <c:numRef>
              <c:f>Arkusz1!$B$2:$B$3</c:f>
              <c:numCache>
                <c:formatCode>#,##0.00\ "zł";[Red]\-#,##0.00\ "zł"</c:formatCode>
                <c:ptCount val="2"/>
                <c:pt idx="0">
                  <c:v>13.28</c:v>
                </c:pt>
                <c:pt idx="1">
                  <c:v>40.53</c:v>
                </c:pt>
              </c:numCache>
            </c:numRef>
          </c:val>
        </c:ser>
        <c:axId val="126115840"/>
        <c:axId val="127152512"/>
      </c:barChart>
      <c:catAx>
        <c:axId val="126115840"/>
        <c:scaling>
          <c:orientation val="minMax"/>
        </c:scaling>
        <c:axPos val="b"/>
        <c:tickLblPos val="nextTo"/>
        <c:crossAx val="127152512"/>
        <c:crosses val="autoZero"/>
        <c:auto val="1"/>
        <c:lblAlgn val="ctr"/>
        <c:lblOffset val="100"/>
      </c:catAx>
      <c:valAx>
        <c:axId val="127152512"/>
        <c:scaling>
          <c:orientation val="minMax"/>
        </c:scaling>
        <c:axPos val="l"/>
        <c:majorGridlines/>
        <c:numFmt formatCode="#,##0.00\ &quot;zł&quot;;[Red]\-#,##0.00\ &quot;zł&quot;" sourceLinked="1"/>
        <c:tickLblPos val="nextTo"/>
        <c:crossAx val="126115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plotArea>
      <c:layout/>
      <c:bar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Zmieszane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</c:dLbls>
          <c:cat>
            <c:strRef>
              <c:f>Arkusz1!$A$2</c:f>
              <c:strCache>
                <c:ptCount val="1"/>
                <c:pt idx="0">
                  <c:v>Pojemnik 1100l
139 zł</c:v>
                </c:pt>
              </c:strCache>
            </c:strRef>
          </c:cat>
          <c:val>
            <c:numRef>
              <c:f>Arkusz1!$B$2</c:f>
              <c:numCache>
                <c:formatCode>#,##0.00\ "zł"</c:formatCode>
                <c:ptCount val="1"/>
                <c:pt idx="0">
                  <c:v>83.42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Plastik, Papier, Metale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showVal val="1"/>
            </c:dLbl>
            <c:delete val="1"/>
          </c:dLbls>
          <c:cat>
            <c:strRef>
              <c:f>Arkusz1!$A$2</c:f>
              <c:strCache>
                <c:ptCount val="1"/>
                <c:pt idx="0">
                  <c:v>Pojemnik 1100l
139 zł</c:v>
                </c:pt>
              </c:strCache>
            </c:strRef>
          </c:cat>
          <c:val>
            <c:numRef>
              <c:f>Arkusz1!$C$2</c:f>
              <c:numCache>
                <c:formatCode>#,##0.00\ "zł"</c:formatCode>
                <c:ptCount val="1"/>
                <c:pt idx="0">
                  <c:v>33.24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Szkło</c:v>
                </c:pt>
              </c:strCache>
            </c:strRef>
          </c:tx>
          <c:dLbls>
            <c:dLbl>
              <c:idx val="0"/>
              <c:layout>
                <c:manualLayout>
                  <c:x val="-0.15895010293780831"/>
                  <c:y val="9.3750000000000031E-3"/>
                </c:manualLayout>
              </c:layout>
              <c:showVal val="1"/>
            </c:dLbl>
            <c:showVal val="1"/>
          </c:dLbls>
          <c:cat>
            <c:strRef>
              <c:f>Arkusz1!$A$2</c:f>
              <c:strCache>
                <c:ptCount val="1"/>
                <c:pt idx="0">
                  <c:v>Pojemnik 1100l
139 zł</c:v>
                </c:pt>
              </c:strCache>
            </c:strRef>
          </c:cat>
          <c:val>
            <c:numRef>
              <c:f>Arkusz1!$D$2</c:f>
              <c:numCache>
                <c:formatCode>#,##0.00\ "zł"</c:formatCode>
                <c:ptCount val="1"/>
                <c:pt idx="0">
                  <c:v>5.03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Koszty pośrednie</c:v>
                </c:pt>
              </c:strCache>
            </c:strRef>
          </c:tx>
          <c:dLbls>
            <c:showVal val="1"/>
          </c:dLbls>
          <c:cat>
            <c:strRef>
              <c:f>Arkusz1!$A$2</c:f>
              <c:strCache>
                <c:ptCount val="1"/>
                <c:pt idx="0">
                  <c:v>Pojemnik 1100l
139 zł</c:v>
                </c:pt>
              </c:strCache>
            </c:strRef>
          </c:cat>
          <c:val>
            <c:numRef>
              <c:f>Arkusz1!$E$2</c:f>
              <c:numCache>
                <c:formatCode>#,##0.00\ "zł"</c:formatCode>
                <c:ptCount val="1"/>
                <c:pt idx="0">
                  <c:v>13.89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Pozostałe</c:v>
                </c:pt>
              </c:strCache>
            </c:strRef>
          </c:tx>
          <c:dLbls>
            <c:dLbl>
              <c:idx val="0"/>
              <c:layout>
                <c:manualLayout>
                  <c:x val="-0.15895010293780831"/>
                  <c:y val="-2.5000000000000001E-2"/>
                </c:manualLayout>
              </c:layout>
              <c:showVal val="1"/>
            </c:dLbl>
            <c:showVal val="1"/>
          </c:dLbls>
          <c:cat>
            <c:strRef>
              <c:f>Arkusz1!$A$2</c:f>
              <c:strCache>
                <c:ptCount val="1"/>
                <c:pt idx="0">
                  <c:v>Pojemnik 1100l
139 zł</c:v>
                </c:pt>
              </c:strCache>
            </c:strRef>
          </c:cat>
          <c:val>
            <c:numRef>
              <c:f>Arkusz1!$F$2</c:f>
              <c:numCache>
                <c:formatCode>#,##0.00\ "zł"</c:formatCode>
                <c:ptCount val="1"/>
                <c:pt idx="0">
                  <c:v>3.42</c:v>
                </c:pt>
              </c:numCache>
            </c:numRef>
          </c:val>
        </c:ser>
        <c:overlap val="100"/>
        <c:axId val="129292928"/>
        <c:axId val="129315200"/>
      </c:barChart>
      <c:catAx>
        <c:axId val="129292928"/>
        <c:scaling>
          <c:orientation val="minMax"/>
        </c:scaling>
        <c:axPos val="b"/>
        <c:tickLblPos val="nextTo"/>
        <c:crossAx val="129315200"/>
        <c:crosses val="autoZero"/>
        <c:auto val="1"/>
        <c:lblAlgn val="ctr"/>
        <c:lblOffset val="100"/>
      </c:catAx>
      <c:valAx>
        <c:axId val="129315200"/>
        <c:scaling>
          <c:orientation val="minMax"/>
        </c:scaling>
        <c:axPos val="l"/>
        <c:majorGridlines/>
        <c:numFmt formatCode="#,##0.00\ &quot;zł&quot;" sourceLinked="1"/>
        <c:tickLblPos val="nextTo"/>
        <c:crossAx val="1292929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7FA73-900B-412D-A388-8B484F4B086D}" type="doc">
      <dgm:prSet loTypeId="urn:microsoft.com/office/officeart/2005/8/layout/hList3" loCatId="list" qsTypeId="urn:microsoft.com/office/officeart/2005/8/quickstyle/3d2#1" qsCatId="3D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E09B6966-2A23-474D-9A32-D96931E7F54E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 pokrywa opłata </a:t>
          </a:r>
          <a:endParaRPr lang="pl-PL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r>
            <a: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za </a:t>
          </a:r>
          <a:r>
            <a: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gospodarowanie odpadami </a:t>
          </a:r>
          <a:r>
            <a: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komunalnymi ?</a:t>
          </a:r>
          <a:endParaRPr lang="pl-PL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E6EC599-489E-4CF0-954B-8E954B434D8E}" type="parTrans" cxnId="{8EBEE7D0-1938-40A2-B743-07A4558CA555}">
      <dgm:prSet/>
      <dgm:spPr/>
      <dgm:t>
        <a:bodyPr/>
        <a:lstStyle/>
        <a:p>
          <a:endParaRPr lang="pl-PL"/>
        </a:p>
      </dgm:t>
    </dgm:pt>
    <dgm:pt modelId="{9D19296F-C37B-42B2-B0F6-824E7AB58B37}" type="sibTrans" cxnId="{8EBEE7D0-1938-40A2-B743-07A4558CA555}">
      <dgm:prSet/>
      <dgm:spPr/>
      <dgm:t>
        <a:bodyPr/>
        <a:lstStyle/>
        <a:p>
          <a:endParaRPr lang="pl-PL"/>
        </a:p>
      </dgm:t>
    </dgm:pt>
    <dgm:pt modelId="{DC01AB4F-0680-4213-92A6-26E8D17CBB5D}">
      <dgm:prSet phldrT="[Tekst]" custT="1"/>
      <dgm:spPr/>
      <dgm:t>
        <a:bodyPr/>
        <a:lstStyle/>
        <a:p>
          <a:r>
            <a:rPr lang="pl-PL" sz="1600" b="1" dirty="0">
              <a:latin typeface="Arial" pitchFamily="34" charset="0"/>
              <a:cs typeface="Arial" pitchFamily="34" charset="0"/>
            </a:rPr>
            <a:t>Odbiór odpadów</a:t>
          </a:r>
        </a:p>
        <a:p>
          <a:r>
            <a:rPr lang="pl-PL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(przetarg)</a:t>
          </a:r>
        </a:p>
      </dgm:t>
    </dgm:pt>
    <dgm:pt modelId="{C92165C1-35D0-45C9-9839-66935D479682}" type="parTrans" cxnId="{43DD4706-7AEA-4D82-8576-8BDFC4694567}">
      <dgm:prSet/>
      <dgm:spPr/>
      <dgm:t>
        <a:bodyPr/>
        <a:lstStyle/>
        <a:p>
          <a:endParaRPr lang="pl-PL"/>
        </a:p>
      </dgm:t>
    </dgm:pt>
    <dgm:pt modelId="{45EF90D8-622A-4B16-B3E0-9F3FA9533A98}" type="sibTrans" cxnId="{43DD4706-7AEA-4D82-8576-8BDFC4694567}">
      <dgm:prSet/>
      <dgm:spPr/>
      <dgm:t>
        <a:bodyPr/>
        <a:lstStyle/>
        <a:p>
          <a:endParaRPr lang="pl-PL"/>
        </a:p>
      </dgm:t>
    </dgm:pt>
    <dgm:pt modelId="{FF3E8EB8-7A9A-4678-907A-EC65D1A62304}">
      <dgm:prSet phldrT="[Tekst]" custT="1"/>
      <dgm:spPr/>
      <dgm:t>
        <a:bodyPr/>
        <a:lstStyle/>
        <a:p>
          <a:r>
            <a:rPr lang="pl-PL" sz="1200" b="1" dirty="0" smtClean="0">
              <a:latin typeface="Arial" pitchFamily="34" charset="0"/>
              <a:cs typeface="Arial" pitchFamily="34" charset="0"/>
            </a:rPr>
            <a:t>Zagospodarowanie odpadów:</a:t>
          </a:r>
        </a:p>
        <a:p>
          <a:r>
            <a:rPr lang="pl-PL" sz="1200" b="1" dirty="0" smtClean="0">
              <a:latin typeface="Arial" pitchFamily="34" charset="0"/>
              <a:cs typeface="Arial" pitchFamily="34" charset="0"/>
            </a:rPr>
            <a:t>- Recykling</a:t>
          </a:r>
        </a:p>
        <a:p>
          <a:r>
            <a:rPr lang="pl-PL" sz="1200" b="1" dirty="0" smtClean="0">
              <a:latin typeface="Arial" pitchFamily="34" charset="0"/>
              <a:cs typeface="Arial" pitchFamily="34" charset="0"/>
            </a:rPr>
            <a:t>- Kompostowanie</a:t>
          </a:r>
        </a:p>
        <a:p>
          <a:r>
            <a:rPr lang="pl-PL" sz="1200" b="1" dirty="0" smtClean="0">
              <a:latin typeface="Arial" pitchFamily="34" charset="0"/>
              <a:cs typeface="Arial" pitchFamily="34" charset="0"/>
            </a:rPr>
            <a:t>- Spalenie</a:t>
          </a:r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F08B4572-A911-453A-A0EE-9263793FF4A7}" type="parTrans" cxnId="{40FA7CB5-8F07-42F4-A08D-64E27B7EDBA7}">
      <dgm:prSet/>
      <dgm:spPr/>
      <dgm:t>
        <a:bodyPr/>
        <a:lstStyle/>
        <a:p>
          <a:endParaRPr lang="pl-PL"/>
        </a:p>
      </dgm:t>
    </dgm:pt>
    <dgm:pt modelId="{D0F1F631-9869-486F-878B-B4B910E1B67D}" type="sibTrans" cxnId="{40FA7CB5-8F07-42F4-A08D-64E27B7EDBA7}">
      <dgm:prSet/>
      <dgm:spPr/>
      <dgm:t>
        <a:bodyPr/>
        <a:lstStyle/>
        <a:p>
          <a:endParaRPr lang="pl-PL"/>
        </a:p>
      </dgm:t>
    </dgm:pt>
    <dgm:pt modelId="{200E58C5-E7AE-4625-A36A-0AB6F1524D36}">
      <dgm:prSet phldrT="[Tekst]" custT="1"/>
      <dgm:spPr/>
      <dgm:t>
        <a:bodyPr/>
        <a:lstStyle/>
        <a:p>
          <a:r>
            <a:rPr lang="pl-PL" sz="1600" b="1" dirty="0">
              <a:latin typeface="Arial" pitchFamily="34" charset="0"/>
              <a:cs typeface="Arial" pitchFamily="34" charset="0"/>
            </a:rPr>
            <a:t>Punkty Selektywnej Zbiórki Odpadów</a:t>
          </a:r>
        </a:p>
        <a:p>
          <a:r>
            <a:rPr lang="pl-PL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(przetarg)</a:t>
          </a:r>
        </a:p>
      </dgm:t>
    </dgm:pt>
    <dgm:pt modelId="{E9843F13-24B3-429B-B07F-A9C7A07DAFFF}" type="parTrans" cxnId="{0A199955-B41F-4653-98E4-30ADAA069EC0}">
      <dgm:prSet/>
      <dgm:spPr/>
      <dgm:t>
        <a:bodyPr/>
        <a:lstStyle/>
        <a:p>
          <a:endParaRPr lang="pl-PL"/>
        </a:p>
      </dgm:t>
    </dgm:pt>
    <dgm:pt modelId="{2B026D5B-429A-4277-B6BE-F4E96AA622D5}" type="sibTrans" cxnId="{0A199955-B41F-4653-98E4-30ADAA069EC0}">
      <dgm:prSet/>
      <dgm:spPr/>
      <dgm:t>
        <a:bodyPr/>
        <a:lstStyle/>
        <a:p>
          <a:endParaRPr lang="pl-PL"/>
        </a:p>
      </dgm:t>
    </dgm:pt>
    <dgm:pt modelId="{E997F867-E9CC-4987-BC19-3891847FD1EE}">
      <dgm:prSet custT="1"/>
      <dgm:spPr/>
      <dgm:t>
        <a:bodyPr/>
        <a:lstStyle/>
        <a:p>
          <a:r>
            <a:rPr lang="pl-PL" sz="1600" b="1" dirty="0">
              <a:latin typeface="Arial" pitchFamily="34" charset="0"/>
              <a:cs typeface="Arial" pitchFamily="34" charset="0"/>
            </a:rPr>
            <a:t>Edukacja Ekologiczna</a:t>
          </a:r>
        </a:p>
        <a:p>
          <a:r>
            <a:rPr lang="pl-PL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(przetarg)</a:t>
          </a:r>
        </a:p>
      </dgm:t>
    </dgm:pt>
    <dgm:pt modelId="{025FEF09-E690-4BF5-A326-AD97CE0FDDE6}" type="parTrans" cxnId="{775A4096-4605-4E17-8593-B511EAC1C0F3}">
      <dgm:prSet/>
      <dgm:spPr/>
      <dgm:t>
        <a:bodyPr/>
        <a:lstStyle/>
        <a:p>
          <a:endParaRPr lang="pl-PL"/>
        </a:p>
      </dgm:t>
    </dgm:pt>
    <dgm:pt modelId="{78828673-5173-42CF-B1BA-6DB6997E3AC9}" type="sibTrans" cxnId="{775A4096-4605-4E17-8593-B511EAC1C0F3}">
      <dgm:prSet/>
      <dgm:spPr/>
      <dgm:t>
        <a:bodyPr/>
        <a:lstStyle/>
        <a:p>
          <a:endParaRPr lang="pl-PL"/>
        </a:p>
      </dgm:t>
    </dgm:pt>
    <dgm:pt modelId="{07BC5A39-26F0-438E-A53E-280169D4248E}">
      <dgm:prSet custT="1"/>
      <dgm:spPr/>
      <dgm:t>
        <a:bodyPr/>
        <a:lstStyle/>
        <a:p>
          <a:r>
            <a:rPr lang="pl-PL" sz="1600" b="1" dirty="0">
              <a:latin typeface="Arial" pitchFamily="34" charset="0"/>
              <a:cs typeface="Arial" pitchFamily="34" charset="0"/>
            </a:rPr>
            <a:t>Likwidacja dzikich wysypisk</a:t>
          </a:r>
        </a:p>
      </dgm:t>
    </dgm:pt>
    <dgm:pt modelId="{186BF749-B923-418F-9032-D3DE05B46BFA}" type="parTrans" cxnId="{E07C02B7-EABF-4589-AA90-45F0B42AE6F9}">
      <dgm:prSet/>
      <dgm:spPr/>
      <dgm:t>
        <a:bodyPr/>
        <a:lstStyle/>
        <a:p>
          <a:endParaRPr lang="pl-PL"/>
        </a:p>
      </dgm:t>
    </dgm:pt>
    <dgm:pt modelId="{8CF56797-DDC7-48DB-8265-6FCCB4441C4D}" type="sibTrans" cxnId="{E07C02B7-EABF-4589-AA90-45F0B42AE6F9}">
      <dgm:prSet/>
      <dgm:spPr/>
      <dgm:t>
        <a:bodyPr/>
        <a:lstStyle/>
        <a:p>
          <a:endParaRPr lang="pl-PL"/>
        </a:p>
      </dgm:t>
    </dgm:pt>
    <dgm:pt modelId="{09E9D390-5232-47B9-967A-95FC11032D31}">
      <dgm:prSet custT="1"/>
      <dgm:spPr/>
      <dgm:t>
        <a:bodyPr/>
        <a:lstStyle/>
        <a:p>
          <a:r>
            <a:rPr lang="pl-PL" sz="1400" b="1" dirty="0">
              <a:latin typeface="Arial" pitchFamily="34" charset="0"/>
              <a:cs typeface="Arial" pitchFamily="34" charset="0"/>
            </a:rPr>
            <a:t>Koszty </a:t>
          </a:r>
          <a:r>
            <a:rPr lang="pl-PL" sz="1400" b="1" dirty="0" smtClean="0">
              <a:latin typeface="Arial" pitchFamily="34" charset="0"/>
              <a:cs typeface="Arial" pitchFamily="34" charset="0"/>
            </a:rPr>
            <a:t>administracyjne</a:t>
          </a:r>
        </a:p>
        <a:p>
          <a:r>
            <a:rPr lang="pl-PL" sz="1400" b="1" dirty="0" smtClean="0">
              <a:latin typeface="Arial" pitchFamily="34" charset="0"/>
              <a:cs typeface="Arial" pitchFamily="34" charset="0"/>
            </a:rPr>
            <a:t>34,5 etatu</a:t>
          </a:r>
          <a:br>
            <a:rPr lang="pl-PL" sz="1400" b="1" dirty="0" smtClean="0">
              <a:latin typeface="Arial" pitchFamily="34" charset="0"/>
              <a:cs typeface="Arial" pitchFamily="34" charset="0"/>
            </a:rPr>
          </a:br>
          <a:r>
            <a:rPr lang="pl-PL" sz="1400" b="1" dirty="0" smtClean="0">
              <a:latin typeface="Arial" pitchFamily="34" charset="0"/>
              <a:cs typeface="Arial" pitchFamily="34" charset="0"/>
            </a:rPr>
            <a:t>+10 Strażników Miejskich (wraz z pochodnymi)</a:t>
          </a:r>
          <a:endParaRPr lang="pl-PL" sz="1400" b="1" dirty="0">
            <a:latin typeface="Arial" pitchFamily="34" charset="0"/>
            <a:cs typeface="Arial" pitchFamily="34" charset="0"/>
          </a:endParaRPr>
        </a:p>
      </dgm:t>
    </dgm:pt>
    <dgm:pt modelId="{A12A9044-B2D0-4ABA-9832-E1DCA853C5D4}" type="parTrans" cxnId="{5A9D6AA7-D7D3-48B9-907B-3E212606063A}">
      <dgm:prSet/>
      <dgm:spPr/>
      <dgm:t>
        <a:bodyPr/>
        <a:lstStyle/>
        <a:p>
          <a:endParaRPr lang="pl-PL"/>
        </a:p>
      </dgm:t>
    </dgm:pt>
    <dgm:pt modelId="{54F88FB1-CC1B-4240-A109-75056842CC92}" type="sibTrans" cxnId="{5A9D6AA7-D7D3-48B9-907B-3E212606063A}">
      <dgm:prSet/>
      <dgm:spPr/>
      <dgm:t>
        <a:bodyPr/>
        <a:lstStyle/>
        <a:p>
          <a:endParaRPr lang="pl-PL"/>
        </a:p>
      </dgm:t>
    </dgm:pt>
    <dgm:pt modelId="{D354D73B-3863-44B5-95A6-B8D737CBC9B4}" type="pres">
      <dgm:prSet presAssocID="{9F37FA73-900B-412D-A388-8B484F4B08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A4B697-DBB6-4890-9E85-3C79B0EEB4EB}" type="pres">
      <dgm:prSet presAssocID="{E09B6966-2A23-474D-9A32-D96931E7F54E}" presName="roof" presStyleLbl="dkBgShp" presStyleIdx="0" presStyleCnt="2" custLinFactNeighborX="5906" custLinFactNeighborY="-70874"/>
      <dgm:spPr/>
      <dgm:t>
        <a:bodyPr/>
        <a:lstStyle/>
        <a:p>
          <a:endParaRPr lang="pl-PL"/>
        </a:p>
      </dgm:t>
    </dgm:pt>
    <dgm:pt modelId="{63BB2AB8-0201-4C68-9F35-1151F4B7DCE7}" type="pres">
      <dgm:prSet presAssocID="{E09B6966-2A23-474D-9A32-D96931E7F54E}" presName="pillars" presStyleCnt="0"/>
      <dgm:spPr/>
    </dgm:pt>
    <dgm:pt modelId="{4A6E11C8-5B4A-4972-BCA7-783B622500AB}" type="pres">
      <dgm:prSet presAssocID="{E09B6966-2A23-474D-9A32-D96931E7F54E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6AB25F-7E39-42A8-94D7-E771C5E0B4BC}" type="pres">
      <dgm:prSet presAssocID="{FF3E8EB8-7A9A-4678-907A-EC65D1A62304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F9B053-23CB-422B-8CB2-CBD772930F12}" type="pres">
      <dgm:prSet presAssocID="{200E58C5-E7AE-4625-A36A-0AB6F1524D36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6384AD-EDD4-4119-87DD-1A79DFB04C9F}" type="pres">
      <dgm:prSet presAssocID="{E997F867-E9CC-4987-BC19-3891847FD1EE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44D1EF-27CD-4093-92F4-7A2A1A27D63D}" type="pres">
      <dgm:prSet presAssocID="{07BC5A39-26F0-438E-A53E-280169D4248E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DFA598-12D8-4BCB-8A92-0AD897E75882}" type="pres">
      <dgm:prSet presAssocID="{09E9D390-5232-47B9-967A-95FC11032D31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139B95-6F47-452B-8C5F-0F6F16B326BC}" type="pres">
      <dgm:prSet presAssocID="{E09B6966-2A23-474D-9A32-D96931E7F54E}" presName="base" presStyleLbl="dkBgShp" presStyleIdx="1" presStyleCnt="2" custLinFactNeighborX="2043" custLinFactNeighborY="14712"/>
      <dgm:spPr/>
    </dgm:pt>
  </dgm:ptLst>
  <dgm:cxnLst>
    <dgm:cxn modelId="{40FA7CB5-8F07-42F4-A08D-64E27B7EDBA7}" srcId="{E09B6966-2A23-474D-9A32-D96931E7F54E}" destId="{FF3E8EB8-7A9A-4678-907A-EC65D1A62304}" srcOrd="1" destOrd="0" parTransId="{F08B4572-A911-453A-A0EE-9263793FF4A7}" sibTransId="{D0F1F631-9869-486F-878B-B4B910E1B67D}"/>
    <dgm:cxn modelId="{7E7D5EA1-693D-4594-A812-125F7D852E15}" type="presOf" srcId="{E997F867-E9CC-4987-BC19-3891847FD1EE}" destId="{406384AD-EDD4-4119-87DD-1A79DFB04C9F}" srcOrd="0" destOrd="0" presId="urn:microsoft.com/office/officeart/2005/8/layout/hList3"/>
    <dgm:cxn modelId="{8A7F2D3B-A48A-4087-BDC1-7E06280B9E2F}" type="presOf" srcId="{07BC5A39-26F0-438E-A53E-280169D4248E}" destId="{3344D1EF-27CD-4093-92F4-7A2A1A27D63D}" srcOrd="0" destOrd="0" presId="urn:microsoft.com/office/officeart/2005/8/layout/hList3"/>
    <dgm:cxn modelId="{E43B61B2-4D20-49B7-AED8-4EF7838455DC}" type="presOf" srcId="{9F37FA73-900B-412D-A388-8B484F4B086D}" destId="{D354D73B-3863-44B5-95A6-B8D737CBC9B4}" srcOrd="0" destOrd="0" presId="urn:microsoft.com/office/officeart/2005/8/layout/hList3"/>
    <dgm:cxn modelId="{0A199955-B41F-4653-98E4-30ADAA069EC0}" srcId="{E09B6966-2A23-474D-9A32-D96931E7F54E}" destId="{200E58C5-E7AE-4625-A36A-0AB6F1524D36}" srcOrd="2" destOrd="0" parTransId="{E9843F13-24B3-429B-B07F-A9C7A07DAFFF}" sibTransId="{2B026D5B-429A-4277-B6BE-F4E96AA622D5}"/>
    <dgm:cxn modelId="{389553ED-017B-4D0E-B5DB-2D53D25FAA67}" type="presOf" srcId="{FF3E8EB8-7A9A-4678-907A-EC65D1A62304}" destId="{FC6AB25F-7E39-42A8-94D7-E771C5E0B4BC}" srcOrd="0" destOrd="0" presId="urn:microsoft.com/office/officeart/2005/8/layout/hList3"/>
    <dgm:cxn modelId="{5A9D6AA7-D7D3-48B9-907B-3E212606063A}" srcId="{E09B6966-2A23-474D-9A32-D96931E7F54E}" destId="{09E9D390-5232-47B9-967A-95FC11032D31}" srcOrd="5" destOrd="0" parTransId="{A12A9044-B2D0-4ABA-9832-E1DCA853C5D4}" sibTransId="{54F88FB1-CC1B-4240-A109-75056842CC92}"/>
    <dgm:cxn modelId="{8EBEE7D0-1938-40A2-B743-07A4558CA555}" srcId="{9F37FA73-900B-412D-A388-8B484F4B086D}" destId="{E09B6966-2A23-474D-9A32-D96931E7F54E}" srcOrd="0" destOrd="0" parTransId="{6E6EC599-489E-4CF0-954B-8E954B434D8E}" sibTransId="{9D19296F-C37B-42B2-B0F6-824E7AB58B37}"/>
    <dgm:cxn modelId="{A2C4A20C-2058-4799-BE68-EECA5EF1C622}" type="presOf" srcId="{09E9D390-5232-47B9-967A-95FC11032D31}" destId="{2DDFA598-12D8-4BCB-8A92-0AD897E75882}" srcOrd="0" destOrd="0" presId="urn:microsoft.com/office/officeart/2005/8/layout/hList3"/>
    <dgm:cxn modelId="{10CB6A0D-B3E5-4BB1-B095-10DCD04A8D54}" type="presOf" srcId="{DC01AB4F-0680-4213-92A6-26E8D17CBB5D}" destId="{4A6E11C8-5B4A-4972-BCA7-783B622500AB}" srcOrd="0" destOrd="0" presId="urn:microsoft.com/office/officeart/2005/8/layout/hList3"/>
    <dgm:cxn modelId="{43DD4706-7AEA-4D82-8576-8BDFC4694567}" srcId="{E09B6966-2A23-474D-9A32-D96931E7F54E}" destId="{DC01AB4F-0680-4213-92A6-26E8D17CBB5D}" srcOrd="0" destOrd="0" parTransId="{C92165C1-35D0-45C9-9839-66935D479682}" sibTransId="{45EF90D8-622A-4B16-B3E0-9F3FA9533A98}"/>
    <dgm:cxn modelId="{E07C02B7-EABF-4589-AA90-45F0B42AE6F9}" srcId="{E09B6966-2A23-474D-9A32-D96931E7F54E}" destId="{07BC5A39-26F0-438E-A53E-280169D4248E}" srcOrd="4" destOrd="0" parTransId="{186BF749-B923-418F-9032-D3DE05B46BFA}" sibTransId="{8CF56797-DDC7-48DB-8265-6FCCB4441C4D}"/>
    <dgm:cxn modelId="{775A4096-4605-4E17-8593-B511EAC1C0F3}" srcId="{E09B6966-2A23-474D-9A32-D96931E7F54E}" destId="{E997F867-E9CC-4987-BC19-3891847FD1EE}" srcOrd="3" destOrd="0" parTransId="{025FEF09-E690-4BF5-A326-AD97CE0FDDE6}" sibTransId="{78828673-5173-42CF-B1BA-6DB6997E3AC9}"/>
    <dgm:cxn modelId="{6E149CAD-FC1F-40AD-A58E-BC2CD71EB820}" type="presOf" srcId="{200E58C5-E7AE-4625-A36A-0AB6F1524D36}" destId="{8EF9B053-23CB-422B-8CB2-CBD772930F12}" srcOrd="0" destOrd="0" presId="urn:microsoft.com/office/officeart/2005/8/layout/hList3"/>
    <dgm:cxn modelId="{2DDC9B57-F21D-4F17-88BE-D714F8605AA9}" type="presOf" srcId="{E09B6966-2A23-474D-9A32-D96931E7F54E}" destId="{25A4B697-DBB6-4890-9E85-3C79B0EEB4EB}" srcOrd="0" destOrd="0" presId="urn:microsoft.com/office/officeart/2005/8/layout/hList3"/>
    <dgm:cxn modelId="{82E60EB5-13B1-4F19-9F9E-DEF0AD31B4E0}" type="presParOf" srcId="{D354D73B-3863-44B5-95A6-B8D737CBC9B4}" destId="{25A4B697-DBB6-4890-9E85-3C79B0EEB4EB}" srcOrd="0" destOrd="0" presId="urn:microsoft.com/office/officeart/2005/8/layout/hList3"/>
    <dgm:cxn modelId="{942C0DA0-0434-47B1-8676-754A493E6AF4}" type="presParOf" srcId="{D354D73B-3863-44B5-95A6-B8D737CBC9B4}" destId="{63BB2AB8-0201-4C68-9F35-1151F4B7DCE7}" srcOrd="1" destOrd="0" presId="urn:microsoft.com/office/officeart/2005/8/layout/hList3"/>
    <dgm:cxn modelId="{13A98CFB-AC13-40BA-9760-F9151EAE6BE3}" type="presParOf" srcId="{63BB2AB8-0201-4C68-9F35-1151F4B7DCE7}" destId="{4A6E11C8-5B4A-4972-BCA7-783B622500AB}" srcOrd="0" destOrd="0" presId="urn:microsoft.com/office/officeart/2005/8/layout/hList3"/>
    <dgm:cxn modelId="{81B2B8C9-5944-49E3-9A4B-246BBF460134}" type="presParOf" srcId="{63BB2AB8-0201-4C68-9F35-1151F4B7DCE7}" destId="{FC6AB25F-7E39-42A8-94D7-E771C5E0B4BC}" srcOrd="1" destOrd="0" presId="urn:microsoft.com/office/officeart/2005/8/layout/hList3"/>
    <dgm:cxn modelId="{CBF0FA0B-1074-4293-AA37-3313B8A53076}" type="presParOf" srcId="{63BB2AB8-0201-4C68-9F35-1151F4B7DCE7}" destId="{8EF9B053-23CB-422B-8CB2-CBD772930F12}" srcOrd="2" destOrd="0" presId="urn:microsoft.com/office/officeart/2005/8/layout/hList3"/>
    <dgm:cxn modelId="{1170A26F-3B8F-4686-AFC0-4EAEDF7E1CC1}" type="presParOf" srcId="{63BB2AB8-0201-4C68-9F35-1151F4B7DCE7}" destId="{406384AD-EDD4-4119-87DD-1A79DFB04C9F}" srcOrd="3" destOrd="0" presId="urn:microsoft.com/office/officeart/2005/8/layout/hList3"/>
    <dgm:cxn modelId="{7109372B-AB16-4E76-AEF1-DB38227DAF9A}" type="presParOf" srcId="{63BB2AB8-0201-4C68-9F35-1151F4B7DCE7}" destId="{3344D1EF-27CD-4093-92F4-7A2A1A27D63D}" srcOrd="4" destOrd="0" presId="urn:microsoft.com/office/officeart/2005/8/layout/hList3"/>
    <dgm:cxn modelId="{E7B8DD96-5608-48B0-A781-60F140C9CF54}" type="presParOf" srcId="{63BB2AB8-0201-4C68-9F35-1151F4B7DCE7}" destId="{2DDFA598-12D8-4BCB-8A92-0AD897E75882}" srcOrd="5" destOrd="0" presId="urn:microsoft.com/office/officeart/2005/8/layout/hList3"/>
    <dgm:cxn modelId="{BC824746-9576-4007-B74B-DB8063B0B674}" type="presParOf" srcId="{D354D73B-3863-44B5-95A6-B8D737CBC9B4}" destId="{85139B95-6F47-452B-8C5F-0F6F16B326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FF827-236E-428C-A837-AD288FE21DF8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C6734-9561-4893-87F0-4696DB2758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Kontrole Straży Miejskiej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327E-6080-4479-8A08-D6E3358DAB4E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2AE1-E1C4-424C-8AFE-BA02ADBEB91F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3EFB-2970-4DFE-B01E-78EAA80F7F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AE78-AD29-45C9-A6E9-4D293E58E1BA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23E9-4813-4A68-9C07-AC8DC408E2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A943-BB51-465A-9F09-2F16827A2046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797A-79B1-49BD-9D3E-BAEC80B9AA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971550" y="2205038"/>
            <a:ext cx="77724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pl-PL" sz="4400" b="1" dirty="0">
              <a:latin typeface="Europa" pitchFamily="2" charset="-18"/>
              <a:ea typeface="+mj-ea"/>
              <a:cs typeface="+mj-cs"/>
            </a:endParaRPr>
          </a:p>
        </p:txBody>
      </p:sp>
      <p:sp>
        <p:nvSpPr>
          <p:cNvPr id="4" name="Symbol zastępczy numeru slajdu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11F9BF-89EA-4AD9-BD28-A5E02A804087}" type="slidenum">
              <a:rPr lang="pl-PL" sz="16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www.czystabydgoszcz.pl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Infolinia 52 58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58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 000; 801 055 404  </a:t>
            </a:r>
          </a:p>
        </p:txBody>
      </p:sp>
      <p:pic>
        <p:nvPicPr>
          <p:cNvPr id="6" name="Obraz 9" descr="bydgoszcz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0" name="Picture 2" descr="C:\Documents and Settings\darnowskaa\Pulpit\logo czysta Bydgoszc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15888"/>
            <a:ext cx="731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darnowskaa\Pulpit\logo czysta Bydgoszc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6092825"/>
            <a:ext cx="635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22" descr="logo Bydgoszcz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6092825"/>
            <a:ext cx="10207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darnowskaa\Pulpit\logo czysta Bydgoszcz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6092825"/>
            <a:ext cx="635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22" descr="logo Bydgoszczy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6092825"/>
            <a:ext cx="10207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1368-32EE-4459-B0FC-0D9DFAD1F8A3}" type="datetime1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1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03A8-343B-4762-97A1-161E1A42C6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39CD-C071-4584-AFDB-B118B0478B21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9367-100D-4A7B-ACD6-ED80A90767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7CE2-343C-4690-899B-93A3A8D842EC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BFF5-A347-4F1B-A099-C8DD408F2D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29A7-E233-4450-A1B8-E195CD876BEC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48C7-A51C-4311-A61E-DE3D810866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6A04-42CA-4DC0-80FE-3D15A6FC6B3F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EDC5-C72B-467F-8CEA-24061D3B50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4BFE-0C9C-402F-B30E-7CAD0695476D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36E-44E7-4834-9B4D-DEAFBFA087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A326-17C6-412D-9E5B-510074BEE894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5EB5-08CE-4D68-BAB9-9D36F4F6D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169E-6962-44F6-A42B-77E844CC51BF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BFF8-BF1B-4CE2-8ED8-5939C2F023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F458-C634-40A1-9A08-78A6DA7F2E77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1D54-EB83-4C3A-AA1D-2031D24AE7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FE7579-D3FF-44A0-8621-E6A8C22D08AD}" type="datetimeFigureOut">
              <a:rPr lang="pl-PL"/>
              <a:pPr>
                <a:defRPr/>
              </a:pPr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CF6DD9-B7B1-4EFF-A74F-1A532506D4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971600" y="1268760"/>
            <a:ext cx="7632848" cy="43204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Zmiany w systemie gospodarowania odpadami komunalnymi?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C1E11-45E1-4EFE-8944-44A90BC4782F}" type="slidenum">
              <a:rPr lang="pl-PL"/>
              <a:pPr>
                <a:defRPr/>
              </a:pPr>
              <a:t>1</a:t>
            </a:fld>
            <a:endParaRPr lang="pl-PL" dirty="0"/>
          </a:p>
        </p:txBody>
      </p:sp>
      <p:sp>
        <p:nvSpPr>
          <p:cNvPr id="3079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971600" y="980728"/>
            <a:ext cx="7632848" cy="43204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Metoda nr 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Zmiana metody naliczania opłaty na zależną od wielkości powierzchni lokalu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0AC95-4648-40C6-A2F8-B9476FC72D00}" type="slidenum">
              <a:rPr lang="pl-PL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539552" y="764704"/>
            <a:ext cx="8316416" cy="51845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Metoda nr 1 od powierzchni lokalu:</a:t>
            </a:r>
          </a:p>
          <a:p>
            <a:pPr>
              <a:defRPr/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l-PL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zdecydowana większość będzie miała niższe opłaty (około 75%), około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 praktycznie bez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zmian;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zasada sprawiedliwości, płacą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wszyscy;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metoda prorodzinna, od 3 osób w rodzinie skorzystają praktycznie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wszyscy;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ograniczone ryzyko podwyżek w przyszłości (aż do nowego przetargu po roku 2019), ilość metrów w mieście może się tylko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zwiększać;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niższe koszty administracyjne, baza służąca do naliczania opłat jest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stabilniejsza.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AFB2A-922C-4F92-8B0C-0DBBCA7719F9}" type="slidenum">
              <a:rPr lang="pl-PL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899592" y="1052736"/>
            <a:ext cx="7560840" cy="46085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Metoda nr 1 od powierzchni lokalu:</a:t>
            </a:r>
          </a:p>
          <a:p>
            <a:pPr>
              <a:defRPr/>
            </a:pPr>
            <a:endParaRPr lang="pl-PL" sz="36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Pomoc dla najuboższych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Szczelność systemu zapewnia możliwość wprowadzenia działań osłonowych dla najuboższych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4FA43-F5BE-4EA8-A182-360ABEDC0AEA}" type="slidenum">
              <a:rPr lang="pl-PL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971600" y="980728"/>
            <a:ext cx="7632848" cy="43204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Metoda nr 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Podwyżka opłaty 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13,50 zł za osobę przy </a:t>
            </a: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odpadach segregowanych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EBD9C-907D-4A41-9F55-138E1A68A51E}" type="slidenum">
              <a:rPr lang="pl-PL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539552" y="764704"/>
            <a:ext cx="8316416" cy="51845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Metoda nr 2 wzrost opłaty do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13,50 zł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 osobę:</a:t>
            </a:r>
          </a:p>
          <a:p>
            <a:pPr>
              <a:defRPr/>
            </a:pPr>
            <a:endParaRPr lang="pl-PL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dalszym ciągu około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tys. osób nie płaci za śmieci, a co roku ta liczba rośnie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0FAA9-0195-455D-A406-D76667C65525}" type="slidenum">
              <a:rPr lang="pl-PL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539552" y="764704"/>
            <a:ext cx="8316416" cy="51845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Metoda nr 2 wzrost opłaty do 13,50 zł za osobę:</a:t>
            </a:r>
          </a:p>
          <a:p>
            <a:pPr>
              <a:defRPr/>
            </a:pPr>
            <a:endParaRPr lang="pl-PL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- podwyżka dotyka wszystkich uczciwie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płacących;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- ryzyko podwyżek w przyszłości przez spadek liczby płacących osób za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śmieci;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- przez nieszczelność systemu brak możliwości stosowania działań osłonowych dla mieszańców (specjalne ulgi).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F33DC-25E5-428E-A272-8D7BE5017534}" type="slidenum">
              <a:rPr lang="pl-PL"/>
              <a:pPr>
                <a:defRPr/>
              </a:pPr>
              <a:t>15</a:t>
            </a:fld>
            <a:endParaRPr lang="pl-PL" dirty="0"/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899592" y="1700808"/>
            <a:ext cx="7488832" cy="43204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Konsultacje społeczne od 25 maja do 14 czerwca 2017r.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ankiety: papierowa i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elektroniczna;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spotkania z radami osiedli, zarządcami i właścicielami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nieruchomości;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specjalna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Infolinia;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kalkulator opłaty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26287-EAA0-480D-8999-F89DF2CFCA87}" type="slidenum">
              <a:rPr lang="pl-PL"/>
              <a:pPr>
                <a:defRPr/>
              </a:pPr>
              <a:t>16</a:t>
            </a:fld>
            <a:endParaRPr lang="pl-PL" dirty="0"/>
          </a:p>
        </p:txBody>
      </p:sp>
      <p:pic>
        <p:nvPicPr>
          <p:cNvPr id="18440" name="Obraz 6" descr="konsultacj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33375"/>
            <a:ext cx="51816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395536" y="908720"/>
            <a:ext cx="8352928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Wydatki i wpływy systemu w roku 2016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51520" y="4437112"/>
            <a:ext cx="4293163" cy="828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l-PL" sz="1700" b="1" dirty="0">
                <a:latin typeface="Arial" pitchFamily="34" charset="0"/>
                <a:cs typeface="Arial" pitchFamily="34" charset="0"/>
              </a:rPr>
              <a:t> Wydatki systemu: 	</a:t>
            </a:r>
            <a:r>
              <a:rPr lang="pl-PL" sz="1700" b="1" dirty="0" smtClean="0">
                <a:latin typeface="Arial" pitchFamily="34" charset="0"/>
                <a:cs typeface="Arial" pitchFamily="34" charset="0"/>
              </a:rPr>
              <a:t>72 </a:t>
            </a:r>
            <a:r>
              <a:rPr lang="pl-PL" sz="1700" b="1" dirty="0">
                <a:latin typeface="Arial" pitchFamily="34" charset="0"/>
                <a:cs typeface="Arial" pitchFamily="34" charset="0"/>
              </a:rPr>
              <a:t>232 tys. zł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l-PL" sz="1700" b="1" dirty="0">
                <a:latin typeface="Arial" pitchFamily="34" charset="0"/>
                <a:cs typeface="Arial" pitchFamily="34" charset="0"/>
              </a:rPr>
              <a:t> Wpływy z opłat: 		69 362 tys. </a:t>
            </a:r>
            <a:r>
              <a:rPr lang="pl-PL" sz="1700" b="1" dirty="0" smtClean="0">
                <a:latin typeface="Arial" pitchFamily="34" charset="0"/>
                <a:cs typeface="Arial" pitchFamily="34" charset="0"/>
              </a:rPr>
              <a:t>zł</a:t>
            </a:r>
            <a:endParaRPr lang="pl-PL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060066" y="5027404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Deficyt systemu w roku 2016 </a:t>
            </a:r>
          </a:p>
          <a:p>
            <a:pPr algn="ctr">
              <a:buClr>
                <a:srgbClr val="FF0000"/>
              </a:buClr>
            </a:pP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wyniósł ok. 2,9 mln zł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3836" y="1272535"/>
            <a:ext cx="6564319" cy="295800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203848" y="1272535"/>
            <a:ext cx="356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pl-PL" sz="2000" b="1" dirty="0">
                <a:solidFill>
                  <a:srgbClr val="FF0000"/>
                </a:solidFill>
              </a:rPr>
              <a:t>Deficyt systemu ok. 2 870 tys. zł</a:t>
            </a:r>
          </a:p>
        </p:txBody>
      </p:sp>
      <p:sp>
        <p:nvSpPr>
          <p:cNvPr id="21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510636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AF5B-F533-4350-97E1-A28D0E68F85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06079175"/>
              </p:ext>
            </p:extLst>
          </p:nvPr>
        </p:nvGraphicFramePr>
        <p:xfrm>
          <a:off x="0" y="1124744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27584" y="908720"/>
            <a:ext cx="7920880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259632" y="1268760"/>
            <a:ext cx="6538205" cy="3566456"/>
          </a:xfrm>
          <a:prstGeom prst="rect">
            <a:avLst/>
          </a:prstGeom>
        </p:spPr>
      </p:pic>
      <p:sp>
        <p:nvSpPr>
          <p:cNvPr id="8" name="Prostokąt zaokrąglony 5"/>
          <p:cNvSpPr/>
          <p:nvPr/>
        </p:nvSpPr>
        <p:spPr>
          <a:xfrm>
            <a:off x="1043608" y="4797152"/>
            <a:ext cx="7128792" cy="10954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/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roku 2016 nastąpił wyraźny wzrost ilości </a:t>
            </a:r>
            <a:endParaRPr lang="pl-P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selektywnie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zebranych i odebranych odpadów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poziomu 38,3%.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Porównanie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struktury zbieranych i odebranych odpadów</a:t>
            </a:r>
            <a:endParaRPr lang="pl-P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komunalnymi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roku 2015 oraz 2016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014639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971600" y="980728"/>
            <a:ext cx="7632848" cy="43204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Dlaczego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zmiany?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C55AD-6E33-4408-9255-3380684EEA65}" type="slidenum">
              <a:rPr lang="pl-PL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Porównanie wydatków systemu gospodarowania odpadami komunalnymi w roku 2015 oraz 2016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8" name="Prostokąt zaokrąglony 5"/>
          <p:cNvSpPr/>
          <p:nvPr/>
        </p:nvSpPr>
        <p:spPr>
          <a:xfrm>
            <a:off x="683568" y="4509120"/>
            <a:ext cx="7704856" cy="144015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/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Wydatki systemu gospodarowania odpadami komunalnymi wyniosły w roku 2016 </a:t>
            </a:r>
            <a:endParaRPr lang="pl-PL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72,2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mln zł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względem </a:t>
            </a: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53,5 mln zł w 2015 r (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wzrost o 35%</a:t>
            </a: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lvl="0" algn="ctr" eaLnBrk="0" hangingPunct="0"/>
            <a:endPara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Wzrost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wydatków o około 18,9 mln zł dotyczył </a:t>
            </a: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głównie odbioru </a:t>
            </a:r>
            <a:endParaRPr lang="pl-PL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oraz </a:t>
            </a: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zagospodarowania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odpadów (wzrost </a:t>
            </a: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39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%). </a:t>
            </a:r>
            <a:endPara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Wykres 12"/>
          <p:cNvGraphicFramePr/>
          <p:nvPr/>
        </p:nvGraphicFramePr>
        <p:xfrm>
          <a:off x="323528" y="836712"/>
          <a:ext cx="84969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Struktura kosztów systemu gospodarowania odpadami komunalnymi w roku 2016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21</a:t>
            </a:fld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C6D0B29B-91D8-4BC0-9EED-4A7F0AEDFB6D}"/>
              </a:ext>
            </a:extLst>
          </p:cNvPr>
          <p:cNvGraphicFramePr/>
          <p:nvPr/>
        </p:nvGraphicFramePr>
        <p:xfrm>
          <a:off x="320476" y="1196752"/>
          <a:ext cx="85030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AF5B-F533-4350-97E1-A28D0E68F854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259632" y="188640"/>
            <a:ext cx="6552728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Podejmowane dotychczas działania w celu usunięcia problemu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23528" y="1259471"/>
            <a:ext cx="8640960" cy="79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 eaLnBrk="0" hangingPunct="0">
              <a:lnSpc>
                <a:spcPct val="150000"/>
              </a:lnSpc>
              <a:buAutoNum type="arabicPeriod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Optymalizacja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kosztów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zagospodarowania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odpadów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(obniżenie stawki </a:t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 zagospodarowanie odpadów w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miejskiej spółce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ProNatura od 1 kwietnia 2017 r.)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23528" y="2204952"/>
            <a:ext cx="8640960" cy="79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/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Weryfikacja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liczby mieszkańców wskazanych w deklaracjach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zaokrąglony 8"/>
          <p:cNvSpPr/>
          <p:nvPr/>
        </p:nvSpPr>
        <p:spPr>
          <a:xfrm>
            <a:off x="323528" y="3141056"/>
            <a:ext cx="8640960" cy="79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0" indent="-182563" algn="just" eaLnBrk="0" hangingPunct="0">
              <a:lnSpc>
                <a:spcPct val="150000"/>
              </a:lnSpc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  Weryfikacja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właścicieli nieruchomości niezamieszkałych w zakresie </a:t>
            </a:r>
            <a:endParaRPr lang="pl-PL" sz="16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82563" lvl="0" indent="-182563" algn="just" eaLnBrk="0" hangingPunct="0">
              <a:lnSpc>
                <a:spcPct val="150000"/>
              </a:lnSpc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   złożenia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lub poprawności wskazanych danych w deklaracjach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323528" y="4077160"/>
            <a:ext cx="8640960" cy="79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/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4.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Weryfikacja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prawidłowości zbierania odpadów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zaokrąglony 8"/>
          <p:cNvSpPr/>
          <p:nvPr/>
        </p:nvSpPr>
        <p:spPr>
          <a:xfrm>
            <a:off x="323528" y="5013176"/>
            <a:ext cx="8640960" cy="79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/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 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Kontrola i bieżący monitoring przedsiębiorstw odbierających odpady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80058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/>
          <p:cNvSpPr/>
          <p:nvPr/>
        </p:nvSpPr>
        <p:spPr>
          <a:xfrm>
            <a:off x="827584" y="908720"/>
            <a:ext cx="7920880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AF5B-F533-4350-97E1-A28D0E68F854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259632" y="188640"/>
            <a:ext cx="6552728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Uszczelnienie systemu opłat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51520" y="1556792"/>
            <a:ext cx="1440160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Weryfikacja </a:t>
            </a:r>
            <a:b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terenie ponad 3 400 nieruchomości, </a:t>
            </a:r>
            <a:b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które wymagane było złożenie nowych deklaracji.</a:t>
            </a:r>
            <a:endParaRPr lang="pl-P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2627784" y="1556792"/>
            <a:ext cx="1512168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Weryfikacja nieruchomości, </a:t>
            </a:r>
            <a:b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których występowała znaczna różnica pomiędzy liczbą osób zameldowanych </a:t>
            </a:r>
            <a:b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zadeklarowaną liczbą osób zamieszkujących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148064" y="1556792"/>
            <a:ext cx="1512168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Współpraca ze Spółdzielniami Mieszkaniowymi, ADM</a:t>
            </a:r>
          </a:p>
          <a:p>
            <a:pPr lvl="0"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innymi Zarządcami nieruchomości</a:t>
            </a:r>
            <a:endParaRPr lang="pl-P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380312" y="1556792"/>
            <a:ext cx="1440160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Platforma wymiany informacji </a:t>
            </a:r>
          </a:p>
          <a:p>
            <a:pPr algn="ctr"/>
            <a:r>
              <a:rPr lang="pl-PL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E-ZOI</a:t>
            </a: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Elektroniczne Zarządzanie Obiegiem Informacji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1475656" y="4077072"/>
            <a:ext cx="1656184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Weryfikacja danych z Ewidencji Ludności, w celu wychwycenia zmian meldunkowych </a:t>
            </a:r>
            <a:b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nieruchomościach</a:t>
            </a:r>
            <a:endParaRPr lang="pl-P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4067944" y="4077072"/>
            <a:ext cx="1656184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Codzienna praca Inspektorów sektorowych </a:t>
            </a:r>
            <a:b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terenie </a:t>
            </a:r>
          </a:p>
          <a:p>
            <a:pPr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oraz współpraca </a:t>
            </a:r>
            <a:b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 Strażą Miejską</a:t>
            </a:r>
          </a:p>
          <a:p>
            <a:pPr algn="ctr"/>
            <a:endParaRPr lang="pl-PL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Weryfikacja ilości odpadów do deklarowanych </a:t>
            </a:r>
            <a:endParaRPr lang="pl-P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6660232" y="4077072"/>
            <a:ext cx="1368152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Ulotki i inne materiały informacyjno-edukacyjne</a:t>
            </a:r>
            <a:endParaRPr lang="pl-P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1403648" y="8367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3275856" y="8367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7668344" y="8367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5940152" y="8367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2195736" y="908720"/>
            <a:ext cx="0" cy="31683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7020272" y="836712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4499992" y="836712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80058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B68C3-31CE-459B-B9A9-C68265E42157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259632" y="116632"/>
            <a:ext cx="6552728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Uszczelnienie systemu opłat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27584" y="908720"/>
            <a:ext cx="7920880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83568" y="980728"/>
          <a:ext cx="7776864" cy="5112569"/>
        </p:xfrm>
        <a:graphic>
          <a:graphicData uri="http://schemas.openxmlformats.org/drawingml/2006/table">
            <a:tbl>
              <a:tblPr/>
              <a:tblGrid>
                <a:gridCol w="3528392"/>
                <a:gridCol w="2808312"/>
                <a:gridCol w="1440160"/>
              </a:tblGrid>
              <a:tr h="532031">
                <a:tc gridSpan="3">
                  <a:txBody>
                    <a:bodyPr/>
                    <a:lstStyle/>
                    <a:p>
                      <a:pPr algn="ctr" fontAlgn="b"/>
                      <a:endParaRPr lang="pl-PL" sz="8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DZIAŁANIA</a:t>
                      </a:r>
                      <a:r>
                        <a:rPr lang="pl-PL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STRAŻY MIEJSKIEJ PRZY WSPÓŁPRACY Z BOK UM W 2016 r.</a:t>
                      </a:r>
                    </a:p>
                    <a:p>
                      <a:pPr algn="ctr" fontAlgn="b"/>
                      <a:endParaRPr lang="pl-PL" sz="800" b="1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8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Skontrolowano osób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2 503</a:t>
                      </a:r>
                      <a:endParaRPr lang="pl-PL" sz="1200" b="1" i="0" u="none" strike="noStrike" spc="250" baseline="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Potwierdzenie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danych osobowych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8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Udzielono pouczeń z pozytywnym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skutkiem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787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7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Nałożono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grzywien*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ilość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7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kwota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4 000</a:t>
                      </a:r>
                      <a:endParaRPr lang="pl-PL" sz="1200" b="1" i="0" u="none" strike="noStrike" spc="250" baseline="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Wydano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poleceń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2 048</a:t>
                      </a:r>
                      <a:endParaRPr lang="pl-PL" sz="1200" b="1" i="0" u="none" strike="noStrike" spc="250" baseline="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128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Uprzątnięte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tereny gminne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DW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(dzikie wysypiska)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TZ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(tereny zanieczyszczone)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103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4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Uprzątnięte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tereny prywatne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DW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(dzikie wysypiska)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TZ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(tereny zanieczyszczone)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224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Kontrola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posesji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24 446</a:t>
                      </a:r>
                      <a:endParaRPr lang="pl-PL" sz="1200" b="1" i="0" u="none" strike="noStrike" spc="250" baseline="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41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Sprawy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zrealizowane na zlecenie BZGOK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(pisma)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1 317</a:t>
                      </a:r>
                      <a:endParaRPr lang="pl-PL" sz="1200" b="1" i="0" u="none" strike="noStrike" spc="250" baseline="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6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Ujawnienie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braku złożenia deklaracji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(ew. postępowania administracyjne w zw. z art.. 6m1.ust. ust. o </a:t>
                      </a:r>
                      <a:r>
                        <a:rPr lang="pl-PL" sz="105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utrz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cz. I p. w g.)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1 149</a:t>
                      </a:r>
                      <a:endParaRPr lang="pl-PL" sz="1200" b="1" i="0" u="none" strike="noStrike" spc="250" baseline="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Ujawnienie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braku segregacji odpadów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(ew. zmiana stawki w wyniku decyzji PMB na podstawie art..6o ust. o </a:t>
                      </a:r>
                      <a:r>
                        <a:rPr lang="pl-PL" sz="105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utrz.cz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i p. w g.)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Ujawnienie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braku pojemników na odpady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369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Inne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interwencje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spc="250" baseline="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364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DF446-202D-427B-9CB8-347D3795729F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 	 czystabydgoszcz.pl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58 000 , 801 055 101             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259632" y="908720"/>
            <a:ext cx="6840760" cy="15841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Możliwe rozwiązania</a:t>
            </a:r>
            <a:endParaRPr lang="pl-P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868416" y="3429000"/>
            <a:ext cx="3520008" cy="25202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Zachowanie obecnej metody naliczenia opłaty za gospodarowanie odpadami komunalnymi </a:t>
            </a:r>
            <a:br>
              <a:rPr lang="pl-PL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przy zwiększeniu opłaty  od osoby zamieszkującej 13,00 zł na 13,50 zł (podwyżka o 4%)</a:t>
            </a:r>
            <a:endParaRPr lang="pl-P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67544" y="3429000"/>
            <a:ext cx="3520008" cy="24482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Zmiana metody naliczenia opłaty od powierzchni mieszkalnej (75% obniżka )</a:t>
            </a:r>
            <a:endParaRPr lang="pl-P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059832" y="2132856"/>
            <a:ext cx="3384376" cy="64807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Metoda naliczania opłaty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187624" y="2924944"/>
            <a:ext cx="1944216" cy="4320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Wariant 1</a:t>
            </a:r>
            <a:endParaRPr lang="pl-PL" b="1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580112" y="2924944"/>
            <a:ext cx="1944216" cy="4320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Wariant 2</a:t>
            </a:r>
            <a:endParaRPr lang="pl-PL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AF5B-F533-4350-97E1-A28D0E68F854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259632" y="188640"/>
            <a:ext cx="6552728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Warianty działań w  celu zbilansowania finansowego systemu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perspektywie do 2019 r.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07504" y="3573015"/>
            <a:ext cx="8856984" cy="259228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just" eaLnBrk="0" hangingPunct="0"/>
            <a:r>
              <a: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Wariant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wzrost opłat przy zachowaniu obowiązującej metody naliczania opłaty (od mieszkańca)</a:t>
            </a:r>
          </a:p>
          <a:p>
            <a:pPr lvl="0" algn="just" eaLnBrk="0" hangingPunct="0"/>
            <a:r>
              <a:rPr lang="pl-PL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Zalety:</a:t>
            </a:r>
          </a:p>
          <a:p>
            <a:pPr lvl="0" eaLnBrk="0" hangingPunct="0"/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pl-PL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metoda </a:t>
            </a:r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sprawiedliwa społecznie </a:t>
            </a:r>
            <a:r>
              <a:rPr lang="pl-PL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 ile wszyscy płacą </a:t>
            </a:r>
            <a:r>
              <a:rPr lang="pl-PL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3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wyrzucane </a:t>
            </a:r>
            <a:r>
              <a:rPr lang="pl-PL" sz="13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odpady zależne </a:t>
            </a:r>
            <a:r>
              <a:rPr lang="pl-PL" sz="13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pl-PL" sz="13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liczby mieszkańców)</a:t>
            </a:r>
            <a:endParaRPr lang="pl-PL" sz="13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pl-PL" sz="14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Wady:</a:t>
            </a:r>
          </a:p>
          <a:p>
            <a:pPr marL="285750" lvl="0" indent="-285750" algn="just" eaLnBrk="0" hangingPunct="0">
              <a:buFontTx/>
              <a:buChar char="-"/>
            </a:pPr>
            <a:r>
              <a:rPr lang="pl-PL" sz="1400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trudności w weryfikacji liczby zadeklarowanych mieszkańców (część mieszkańców zaniża ilość deklarowanych osób w deklaracjach – skutek to brak ok. </a:t>
            </a:r>
            <a:r>
              <a:rPr lang="pl-PL" sz="1400" dirty="0" smtClean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15% osób</a:t>
            </a:r>
            <a:r>
              <a:rPr lang="pl-PL" sz="1400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 algn="just" eaLnBrk="0" hangingPunct="0">
              <a:buFontTx/>
              <a:buChar char="-"/>
            </a:pPr>
            <a:r>
              <a:rPr lang="pl-PL" sz="1400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mieszkańcy rzetelnie deklarujący liczbę osób zamieszkałych finansują mieszkańców, którzy deklarują niewłaściwą liczbę osób</a:t>
            </a:r>
          </a:p>
          <a:p>
            <a:pPr marL="285750" lvl="0" indent="-285750" algn="just" eaLnBrk="0" hangingPunct="0">
              <a:buFontTx/>
              <a:buChar char="-"/>
            </a:pPr>
            <a:r>
              <a:rPr lang="pl-PL" sz="1400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konieczność zmian deklaracji w przypadku zmiany liczby mieszkańców zamieszkujących nieruchomość (relatywnie często)</a:t>
            </a:r>
            <a:r>
              <a:rPr lang="pl-PL" sz="1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107504" y="1124744"/>
            <a:ext cx="8856984" cy="22322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just" eaLnBrk="0" hangingPunct="0"/>
            <a:r>
              <a:rPr lang="pl-PL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Wariant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lang="pl-PL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zmiana metody naliczania opłaty (w zależności od metrów powierzchni mieszkalnej)</a:t>
            </a:r>
          </a:p>
          <a:p>
            <a:pPr lvl="0" algn="just" eaLnBrk="0" hangingPunct="0"/>
            <a:r>
              <a:rPr lang="pl-PL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Zalety:</a:t>
            </a:r>
          </a:p>
          <a:p>
            <a:pPr lvl="0" algn="just" eaLnBrk="0" hangingPunct="0"/>
            <a:r>
              <a:rPr lang="pl-PL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łatwość weryfikacji składanych deklaracji (mniejsze prawdopodobieństwo zaniżenia wysokości opłat)</a:t>
            </a:r>
          </a:p>
          <a:p>
            <a:pPr lvl="0" algn="just" eaLnBrk="0" hangingPunct="0"/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pl-PL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uszczelnienie </a:t>
            </a:r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systemu </a:t>
            </a:r>
          </a:p>
          <a:p>
            <a:pPr lvl="0" algn="just" eaLnBrk="0" hangingPunct="0"/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pl-PL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dane </a:t>
            </a:r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zawarte w deklaracji na ogół zmieniają się bardzo rzadko</a:t>
            </a:r>
          </a:p>
          <a:p>
            <a:pPr lvl="0" algn="just" eaLnBrk="0" hangingPunct="0"/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pl-PL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stabilność </a:t>
            </a:r>
            <a:r>
              <a:rPr lang="pl-PL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systemu (podaż powierzchni z reguły rośnie w czasie)</a:t>
            </a:r>
          </a:p>
          <a:p>
            <a:pPr lvl="0" algn="just" eaLnBrk="0" hangingPunct="0"/>
            <a:r>
              <a:rPr lang="pl-PL" sz="14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Wady:</a:t>
            </a:r>
          </a:p>
          <a:p>
            <a:pPr marL="285750" lvl="0" indent="-285750" algn="just" eaLnBrk="0" hangingPunct="0">
              <a:buFontTx/>
              <a:buChar char="-"/>
            </a:pPr>
            <a:r>
              <a:rPr lang="pl-PL" sz="1400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uzależnienie opłaty od powierzchni mieszkalnej, która nie jest powiązana z wielkością wytworzonego strumienia </a:t>
            </a:r>
            <a:r>
              <a:rPr lang="pl-PL" sz="1400" dirty="0" smtClean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odpadów</a:t>
            </a:r>
            <a:endParaRPr lang="pl-PL" sz="1400" dirty="0">
              <a:solidFill>
                <a:srgbClr val="E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15660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11560" y="908720"/>
            <a:ext cx="813690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1115616" y="116632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Proponowane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stawki opłat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          –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Wariant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1a</a:t>
            </a:r>
          </a:p>
          <a:p>
            <a:pPr algn="r"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powierzchni   - za każdy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403648" y="1340772"/>
          <a:ext cx="6768751" cy="4752532"/>
        </p:xfrm>
        <a:graphic>
          <a:graphicData uri="http://schemas.openxmlformats.org/drawingml/2006/table">
            <a:tbl>
              <a:tblPr/>
              <a:tblGrid>
                <a:gridCol w="1404835"/>
                <a:gridCol w="734346"/>
                <a:gridCol w="734346"/>
                <a:gridCol w="973806"/>
                <a:gridCol w="973806"/>
                <a:gridCol w="973806"/>
                <a:gridCol w="973806"/>
              </a:tblGrid>
              <a:tr h="22848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PRZYKŁADOWA KALKULACJA OPŁAT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L. osób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pl-PL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pl-PL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pl-PL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Aktualnie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13,00</a:t>
                      </a:r>
                      <a:endParaRPr lang="pl-PL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39,00</a:t>
                      </a:r>
                      <a:endParaRPr lang="pl-PL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52,00</a:t>
                      </a:r>
                      <a:endParaRPr lang="pl-PL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65,00</a:t>
                      </a:r>
                      <a:endParaRPr lang="pl-PL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78,00</a:t>
                      </a:r>
                      <a:endParaRPr lang="pl-PL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 m2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 m2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 m2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 m2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 m2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 m2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m2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 m2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8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Różnica opłat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 m</a:t>
                      </a:r>
                      <a:r>
                        <a:rPr lang="pl-PL" sz="1200" b="1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-21,50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5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-34,50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-60,50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 m</a:t>
                      </a:r>
                      <a:r>
                        <a:rPr lang="pl-PL" sz="1200" b="1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-16,50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-55,50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B454"/>
                    </a:solidFill>
                  </a:tcPr>
                </a:tc>
              </a:tr>
              <a:tr h="25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 m</a:t>
                      </a:r>
                      <a:r>
                        <a:rPr lang="pl-PL" sz="1200" b="1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9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-14,00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-27,00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-53,00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756"/>
                    </a:solidFill>
                  </a:tcPr>
                </a:tc>
              </a:tr>
              <a:tr h="25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 m</a:t>
                      </a:r>
                      <a:r>
                        <a:rPr lang="pl-PL" sz="1200" b="1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-35,50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-48,50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B5A"/>
                    </a:solidFill>
                  </a:tcPr>
                </a:tc>
              </a:tr>
              <a:tr h="25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 m</a:t>
                      </a:r>
                      <a:r>
                        <a:rPr lang="pl-PL" sz="1200" b="1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4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-45,50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E5C"/>
                    </a:solidFill>
                  </a:tcPr>
                </a:tc>
              </a:tr>
              <a:tr h="25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 m</a:t>
                      </a:r>
                      <a:r>
                        <a:rPr lang="pl-PL" sz="1200" b="1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E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-14,50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C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-40,50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C360"/>
                    </a:solidFill>
                  </a:tcPr>
                </a:tc>
              </a:tr>
              <a:tr h="25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m</a:t>
                      </a:r>
                      <a:r>
                        <a:rPr lang="pl-PL" sz="1200" b="1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92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-33,00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A67"/>
                    </a:solidFill>
                  </a:tcPr>
                </a:tc>
              </a:tr>
              <a:tr h="25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 m</a:t>
                      </a:r>
                      <a:r>
                        <a:rPr lang="pl-PL" sz="1200" b="1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l-PL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6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-23,00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36F"/>
                    </a:solidFill>
                  </a:tcPr>
                </a:tc>
              </a:tr>
            </a:tbl>
          </a:graphicData>
        </a:graphic>
      </p:graphicFrame>
      <p:sp>
        <p:nvSpPr>
          <p:cNvPr id="11" name="Prostokąt zaokrąglony 10"/>
          <p:cNvSpPr/>
          <p:nvPr/>
        </p:nvSpPr>
        <p:spPr>
          <a:xfrm>
            <a:off x="899592" y="692696"/>
            <a:ext cx="7560840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Metoda naliczania opłaty za każdy m</a:t>
            </a:r>
            <a:r>
              <a:rPr lang="pl-PL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powierzchni mieszkalnej</a:t>
            </a:r>
          </a:p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stawka </a:t>
            </a:r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0,49 zł/ m</a:t>
            </a:r>
            <a:r>
              <a:rPr lang="pl-PL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l-PL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13715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28</a:t>
            </a:fld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4604160"/>
              </p:ext>
            </p:extLst>
          </p:nvPr>
        </p:nvGraphicFramePr>
        <p:xfrm>
          <a:off x="683568" y="1268760"/>
          <a:ext cx="7776863" cy="4608506"/>
        </p:xfrm>
        <a:graphic>
          <a:graphicData uri="http://schemas.openxmlformats.org/drawingml/2006/table">
            <a:tbl>
              <a:tblPr/>
              <a:tblGrid>
                <a:gridCol w="561217"/>
                <a:gridCol w="2806084">
                  <a:extLst>
                    <a:ext uri="{9D8B030D-6E8A-4147-A177-3AD203B41FA5}">
                      <a16:colId xmlns:a16="http://schemas.microsoft.com/office/drawing/2014/main" xmlns="" val="2056117433"/>
                    </a:ext>
                  </a:extLst>
                </a:gridCol>
                <a:gridCol w="1172934">
                  <a:extLst>
                    <a:ext uri="{9D8B030D-6E8A-4147-A177-3AD203B41FA5}">
                      <a16:colId xmlns:a16="http://schemas.microsoft.com/office/drawing/2014/main" xmlns="" val="2816580159"/>
                    </a:ext>
                  </a:extLst>
                </a:gridCol>
                <a:gridCol w="1688676">
                  <a:extLst>
                    <a:ext uri="{9D8B030D-6E8A-4147-A177-3AD203B41FA5}">
                      <a16:colId xmlns:a16="http://schemas.microsoft.com/office/drawing/2014/main" xmlns="" val="1087691216"/>
                    </a:ext>
                  </a:extLst>
                </a:gridCol>
                <a:gridCol w="1547952">
                  <a:extLst>
                    <a:ext uri="{9D8B030D-6E8A-4147-A177-3AD203B41FA5}">
                      <a16:colId xmlns:a16="http://schemas.microsoft.com/office/drawing/2014/main" xmlns="" val="3151372574"/>
                    </a:ext>
                  </a:extLst>
                </a:gridCol>
              </a:tblGrid>
              <a:tr h="3291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Lp.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Selektywna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Nieselektywna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540748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poniżej 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5489959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10-19,99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121509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20-29,99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324814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30-39,99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7370584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40-49,99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623422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50-59,99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285281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60-69,99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649662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70-79,99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80-89,99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90-99,99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100-109,99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146,00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110-119,99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powyżej 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zł/szt.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164,00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Prostokąt zaokrąglony 6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Nowe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stawki opłat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          –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Wariant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1b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powierzchni 13 przedziałów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0" y="6237312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13715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Nowe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stawki opłat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          –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Wariant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1b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powierzchni 13 przedziałów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836712"/>
          <a:ext cx="8856983" cy="6000080"/>
        </p:xfrm>
        <a:graphic>
          <a:graphicData uri="http://schemas.openxmlformats.org/drawingml/2006/table">
            <a:tbl>
              <a:tblPr/>
              <a:tblGrid>
                <a:gridCol w="1872208"/>
                <a:gridCol w="1152128"/>
                <a:gridCol w="1080120"/>
                <a:gridCol w="1008112"/>
                <a:gridCol w="1152128"/>
                <a:gridCol w="1296144"/>
                <a:gridCol w="1296143"/>
              </a:tblGrid>
              <a:tr h="19378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Obciążenie budżetu domowego </a:t>
                      </a:r>
                      <a:r>
                        <a:rPr lang="pl-PL" sz="1300" b="0" i="0" u="none" strike="noStrike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Selektywna)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L. osób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Aktualnie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poniżej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10-19,99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20-29,99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30-39,99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40-49,99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50-59,99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60-69,99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70-79,99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80-89,99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90-99,99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100-109,99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110-119,99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powyżej 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8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Różnica opłat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poniżej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E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4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BA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-76,50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10-19,99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E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53"/>
                    </a:solidFill>
                  </a:tcPr>
                </a:tc>
              </a:tr>
              <a:tr h="2051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20-29,99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A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C0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655"/>
                    </a:solidFill>
                  </a:tcPr>
                </a:tc>
              </a:tr>
              <a:tr h="2051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30-39,99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-11,50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D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3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958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40-49,99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-5,50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E5C"/>
                    </a:solidFill>
                  </a:tcPr>
                </a:tc>
              </a:tr>
              <a:tr h="2051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50-59,99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6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260"/>
                    </a:solidFill>
                  </a:tcPr>
                </a:tc>
              </a:tr>
              <a:tr h="2051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60-69,99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-10,00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E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C462"/>
                    </a:solidFill>
                  </a:tcPr>
                </a:tc>
              </a:tr>
              <a:tr h="2051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70-79,99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A67"/>
                    </a:solidFill>
                  </a:tcPr>
                </a:tc>
              </a:tr>
              <a:tr h="2051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80-89,99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E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-8,50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A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06C"/>
                    </a:solidFill>
                  </a:tcPr>
                </a:tc>
              </a:tr>
              <a:tr h="2051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90-99,99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570"/>
                    </a:solidFill>
                  </a:tcPr>
                </a:tc>
              </a:tr>
              <a:tr h="2051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100-109,99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E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-7,00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A75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110-119,99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0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-16,50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78"/>
                    </a:solidFill>
                  </a:tcPr>
                </a:tc>
              </a:tr>
              <a:tr h="193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powyżej 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C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7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4213" y="765175"/>
            <a:ext cx="8137525" cy="5256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A7F22-5EC4-46F3-9DE8-D00D2AA95B79}" type="slidenum">
              <a:rPr lang="pl-PL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259632" y="188640"/>
            <a:ext cx="6552728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Dlaczego zmiany?</a:t>
            </a:r>
            <a:endParaRPr lang="pl-P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251520" y="4077072"/>
          <a:ext cx="792088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9" name="Symbol zastępczy numeru slajdu 1"/>
          <p:cNvSpPr txBox="1">
            <a:spLocks/>
          </p:cNvSpPr>
          <p:nvPr/>
        </p:nvSpPr>
        <p:spPr bwMode="auto">
          <a:xfrm>
            <a:off x="673258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D82D81D-893F-427F-9AF8-A55B49ECC6FD}" type="slidenum">
              <a:rPr lang="pl-PL" sz="1400">
                <a:solidFill>
                  <a:schemeClr val="bg1"/>
                </a:solidFill>
              </a:rPr>
              <a:pPr algn="r"/>
              <a:t>3</a:t>
            </a:fld>
            <a:endParaRPr lang="pl-PL" sz="1400">
              <a:solidFill>
                <a:schemeClr val="bg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051720" y="1052736"/>
            <a:ext cx="5040560" cy="266429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około 50 tys. osób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nie płaci za śmieci!!!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11560" y="908720"/>
            <a:ext cx="813690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95536" y="90872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Wprowadzenie nowej metody w praktyce </a:t>
            </a:r>
          </a:p>
          <a:p>
            <a:pPr algn="ctr"/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przykładzie budynków zarządzanych przez ADM Sp. z o.o. (38.882 osoby)</a:t>
            </a:r>
            <a:endParaRPr lang="pl-PL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Nowe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stawki opłat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          –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Wariant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1b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powierzchni   13 przedziałów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Wykres 8"/>
          <p:cNvGraphicFramePr/>
          <p:nvPr/>
        </p:nvGraphicFramePr>
        <p:xfrm>
          <a:off x="467544" y="1412776"/>
          <a:ext cx="8380538" cy="488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13715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11560" y="908720"/>
            <a:ext cx="813690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55576" y="90872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Wprowadzenie nowej metody w praktyce </a:t>
            </a:r>
          </a:p>
          <a:p>
            <a:pPr algn="ctr"/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przykładzie budynków zarządzanych przez ADM Sp. z o.o. (38.882 osoby)</a:t>
            </a:r>
            <a:endParaRPr lang="pl-PL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Nowe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stawki opłat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          –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Wariant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1b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powierzchni   13 przedziałów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Wykres 12"/>
          <p:cNvGraphicFramePr/>
          <p:nvPr/>
        </p:nvGraphicFramePr>
        <p:xfrm>
          <a:off x="539552" y="1412776"/>
          <a:ext cx="8113806" cy="495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13715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11560" y="908720"/>
            <a:ext cx="813690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6" name="Prostokąt zaokrąglony 2"/>
          <p:cNvSpPr/>
          <p:nvPr/>
        </p:nvSpPr>
        <p:spPr>
          <a:xfrm>
            <a:off x="1115616" y="188640"/>
            <a:ext cx="6840760" cy="10081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Proponowane stawki opłat w zależności </a:t>
            </a:r>
            <a:b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 osób deklarujących                                             – Wariant 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 mieszkańca</a:t>
            </a:r>
            <a:endParaRPr lang="pl-P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179512" y="5229288"/>
            <a:ext cx="8784976" cy="93601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/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przypadku gdyby ilość osób zadeklarowanych w systemie była równa ilości osób zamieszkujących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według GUS, stawki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opłat mogłyby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zostać </a:t>
            </a:r>
            <a:r>
              <a:rPr lang="pl-PL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obniżone </a:t>
            </a:r>
            <a:endParaRPr lang="pl-PL" sz="1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hangingPunct="0"/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poziomu </a:t>
            </a: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11,38 </a:t>
            </a:r>
            <a:r>
              <a:rPr lang="pl-PL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zł od osoby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(przy segregacji odpadów).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Wykres 8"/>
          <p:cNvGraphicFramePr/>
          <p:nvPr/>
        </p:nvGraphicFramePr>
        <p:xfrm>
          <a:off x="539552" y="1340768"/>
          <a:ext cx="8352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78783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11560" y="908720"/>
            <a:ext cx="813690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Proponowane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stawki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opłat		            –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Wariant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 mieszkańca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33</a:t>
            </a:fld>
            <a:endParaRPr lang="pl-PL"/>
          </a:p>
        </p:txBody>
      </p:sp>
      <p:graphicFrame>
        <p:nvGraphicFramePr>
          <p:cNvPr id="8" name="Wykres 7"/>
          <p:cNvGraphicFramePr/>
          <p:nvPr/>
        </p:nvGraphicFramePr>
        <p:xfrm>
          <a:off x="539552" y="980728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zaokrąglony 8"/>
          <p:cNvSpPr/>
          <p:nvPr/>
        </p:nvSpPr>
        <p:spPr>
          <a:xfrm>
            <a:off x="179512" y="5013264"/>
            <a:ext cx="8784976" cy="93601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/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celu zbilansowania systemu konieczny jest wzrost stawki opłaty </a:t>
            </a: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do 13,50 zł                       od mieszkańca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(zbiórka selektywna). Nie rozwiązuje to jednak problemu nieujawnionych                  w deklaracjach osób. Może się on pogłębiać wraz ze wzrostem opłat.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506562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DF446-202D-427B-9CB8-347D3795729F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 	 czystabydgoszcz.pl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58 000 , 801 055 101             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187624" y="1124744"/>
            <a:ext cx="6840760" cy="15841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Aktualizacja podziału opłat </a:t>
            </a:r>
            <a:br>
              <a:rPr lang="pl-PL" sz="2000" b="1" dirty="0" smtClean="0"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na podstawie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faktycznie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ponoszonych kosztów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39552" y="2996952"/>
            <a:ext cx="3520008" cy="136815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Dotychczas:</a:t>
            </a:r>
          </a:p>
          <a:p>
            <a:pPr lvl="0"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- 30%</a:t>
            </a:r>
            <a:endParaRPr lang="pl-P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084440" y="2996952"/>
            <a:ext cx="3520008" cy="136815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Proponowany podział wynikający ze stanu rzeczywistego:</a:t>
            </a:r>
          </a:p>
          <a:p>
            <a:pPr lvl="0"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65% - 35%</a:t>
            </a:r>
            <a:endParaRPr lang="pl-P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79512" y="4365104"/>
            <a:ext cx="4320480" cy="12241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ALOKACJA KOSZTÓW:</a:t>
            </a:r>
          </a:p>
          <a:p>
            <a:r>
              <a:rPr lang="pl-PL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70% Z NIERUCHOMOŚCI ZAMIESZKAŁYCH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30% Z NIERUCHOMOŚCI NIEZAMIESZKAŁYCH 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644008" y="4365104"/>
            <a:ext cx="4392488" cy="12241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ALOKACJA KOSZTÓW:</a:t>
            </a:r>
          </a:p>
          <a:p>
            <a:r>
              <a:rPr lang="pl-PL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65% Z NIERUCHOMOŚCI ZAMIESZKAŁYCH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35% Z NIERUCHOMOŚCI NIEZAMIESZKAŁYCH 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11560" y="908720"/>
            <a:ext cx="813690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Nowe stawki opłat – nieruchomości niezamieszkałe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231599"/>
              </p:ext>
            </p:extLst>
          </p:nvPr>
        </p:nvGraphicFramePr>
        <p:xfrm>
          <a:off x="395536" y="1052734"/>
          <a:ext cx="8424936" cy="4880559"/>
        </p:xfrm>
        <a:graphic>
          <a:graphicData uri="http://schemas.openxmlformats.org/drawingml/2006/table">
            <a:tbl>
              <a:tblPr/>
              <a:tblGrid>
                <a:gridCol w="2489443">
                  <a:extLst>
                    <a:ext uri="{9D8B030D-6E8A-4147-A177-3AD203B41FA5}">
                      <a16:colId xmlns:a16="http://schemas.microsoft.com/office/drawing/2014/main" xmlns="" val="872124635"/>
                    </a:ext>
                  </a:extLst>
                </a:gridCol>
                <a:gridCol w="1974386">
                  <a:extLst>
                    <a:ext uri="{9D8B030D-6E8A-4147-A177-3AD203B41FA5}">
                      <a16:colId xmlns:a16="http://schemas.microsoft.com/office/drawing/2014/main" xmlns="" val="226924745"/>
                    </a:ext>
                  </a:extLst>
                </a:gridCol>
                <a:gridCol w="2146071">
                  <a:extLst>
                    <a:ext uri="{9D8B030D-6E8A-4147-A177-3AD203B41FA5}">
                      <a16:colId xmlns:a16="http://schemas.microsoft.com/office/drawing/2014/main" xmlns="" val="3998190518"/>
                    </a:ext>
                  </a:extLst>
                </a:gridCol>
                <a:gridCol w="1815036">
                  <a:extLst>
                    <a:ext uri="{9D8B030D-6E8A-4147-A177-3AD203B41FA5}">
                      <a16:colId xmlns:a16="http://schemas.microsoft.com/office/drawing/2014/main" xmlns="" val="3725861305"/>
                    </a:ext>
                  </a:extLst>
                </a:gridCol>
              </a:tblGrid>
              <a:tr h="72008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Obecna stawka</a:t>
                      </a:r>
                    </a:p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(Zbiórka selektywna)</a:t>
                      </a:r>
                      <a:endParaRPr lang="pl-PL" sz="1400" b="0" i="0" u="none" strike="noStrike" dirty="0"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Proponowana stawka</a:t>
                      </a:r>
                    </a:p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(Zbiórka selektywna)</a:t>
                      </a:r>
                      <a:endParaRPr lang="pl-PL" sz="1400" b="0" i="0" u="none" strike="noStrike" dirty="0"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Proponowana stawka</a:t>
                      </a:r>
                    </a:p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Odpady </a:t>
                      </a:r>
                      <a:r>
                        <a:rPr lang="pl-PL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zielone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485549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zł/pojemnik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zł/pojemnik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zł/pojemnik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393494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2403658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309737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6818011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617990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3126823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1 100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106,00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86348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2 500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216,00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3450543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5 000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425,00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053548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7 000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567,00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327245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757,00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156598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24 000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708,00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2 241,00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1 120,50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924934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36 000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2 385,00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3 129,50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1 565,00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551406"/>
                  </a:ext>
                </a:extLst>
              </a:tr>
              <a:tr h="3118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Praso kontener 8 000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1 148,00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1 507,00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6780914"/>
                  </a:ext>
                </a:extLst>
              </a:tr>
              <a:tr h="3309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Praso kontener 10 000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1 435,00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1 883,00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941,50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794209"/>
                  </a:ext>
                </a:extLst>
              </a:tr>
              <a:tr h="3309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Praso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kontener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20 000 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2 588,00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1 698,00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473421"/>
                  </a:ext>
                </a:extLst>
              </a:tr>
            </a:tbl>
          </a:graphicData>
        </a:graphic>
      </p:graphicFrame>
      <p:sp>
        <p:nvSpPr>
          <p:cNvPr id="8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12939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827584" y="1052736"/>
            <a:ext cx="7992888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179512" y="4437112"/>
            <a:ext cx="8856984" cy="1728192"/>
          </a:xfrm>
          <a:prstGeom prst="roundRect">
            <a:avLst/>
          </a:prstGeom>
          <a:solidFill>
            <a:srgbClr val="EEEEEE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2400" b="1" dirty="0" smtClean="0"/>
              <a:t>          	  2016-2017</a:t>
            </a:r>
          </a:p>
          <a:p>
            <a:pPr algn="ctr"/>
            <a:endParaRPr lang="pl-PL" sz="2400" b="1" dirty="0" smtClean="0"/>
          </a:p>
          <a:p>
            <a:r>
              <a:rPr lang="pl-PL" sz="2400" b="1" dirty="0"/>
              <a:t>	</a:t>
            </a:r>
            <a:r>
              <a:rPr lang="pl-PL" sz="2400" b="1" dirty="0" smtClean="0"/>
              <a:t>              </a:t>
            </a:r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         </a:t>
            </a:r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pl-PL" sz="4000" b="1" dirty="0" smtClean="0"/>
          </a:p>
        </p:txBody>
      </p:sp>
      <p:sp>
        <p:nvSpPr>
          <p:cNvPr id="30" name="Prostokąt zaokrąglony 29"/>
          <p:cNvSpPr/>
          <p:nvPr/>
        </p:nvSpPr>
        <p:spPr>
          <a:xfrm>
            <a:off x="179512" y="2636912"/>
            <a:ext cx="8856984" cy="1728192"/>
          </a:xfrm>
          <a:prstGeom prst="roundRect">
            <a:avLst/>
          </a:prstGeom>
          <a:solidFill>
            <a:srgbClr val="E9E9E9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2400" b="1" dirty="0" smtClean="0"/>
              <a:t>         	  2014-2015</a:t>
            </a:r>
          </a:p>
          <a:p>
            <a:pPr algn="ctr"/>
            <a:endParaRPr lang="pl-PL" sz="2400" b="1" dirty="0" smtClean="0"/>
          </a:p>
          <a:p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		   +			      + 			</a:t>
            </a:r>
            <a:endParaRPr lang="pl-PL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144016" y="908720"/>
            <a:ext cx="8892480" cy="1656184"/>
          </a:xfrm>
          <a:prstGeom prst="roundRect">
            <a:avLst/>
          </a:prstGeom>
          <a:solidFill>
            <a:srgbClr val="EEEEEE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2400" b="1" dirty="0" smtClean="0"/>
              <a:t>                    	2013</a:t>
            </a:r>
            <a:endParaRPr lang="pl-PL" sz="24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Nowe stawki opłat – nieruchomości niezamieszkałe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usialaa\Documents\grafika\pojemnik duzy szar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1484784"/>
            <a:ext cx="1440000" cy="1080000"/>
          </a:xfrm>
          <a:prstGeom prst="rect">
            <a:avLst/>
          </a:prstGeom>
          <a:noFill/>
        </p:spPr>
      </p:pic>
      <p:pic>
        <p:nvPicPr>
          <p:cNvPr id="5" name="Picture 3" descr="C:\Users\musialaa\Documents\grafika\pojemnik maly szary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67544" y="5085184"/>
            <a:ext cx="1440000" cy="1080000"/>
          </a:xfrm>
          <a:prstGeom prst="rect">
            <a:avLst/>
          </a:prstGeom>
          <a:noFill/>
        </p:spPr>
      </p:pic>
      <p:pic>
        <p:nvPicPr>
          <p:cNvPr id="6" name="Picture 4" descr="C:\Users\musialaa\Documents\grafika\pojemnik okragly zolty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491880" y="3284984"/>
            <a:ext cx="1440000" cy="1080000"/>
          </a:xfrm>
          <a:prstGeom prst="rect">
            <a:avLst/>
          </a:prstGeom>
          <a:noFill/>
        </p:spPr>
      </p:pic>
      <p:pic>
        <p:nvPicPr>
          <p:cNvPr id="1029" name="Picture 5" descr="C:\Users\musialaa\Documents\grafika\pojemnik okragly zielony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732240" y="3284984"/>
            <a:ext cx="1440000" cy="1080000"/>
          </a:xfrm>
          <a:prstGeom prst="rect">
            <a:avLst/>
          </a:prstGeom>
          <a:noFill/>
        </p:spPr>
      </p:pic>
      <p:pic>
        <p:nvPicPr>
          <p:cNvPr id="21" name="Picture 2" descr="C:\Users\musialaa\Documents\grafika\pojemnik duzy szar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907704" y="1484784"/>
            <a:ext cx="1440000" cy="1080000"/>
          </a:xfrm>
          <a:prstGeom prst="rect">
            <a:avLst/>
          </a:prstGeom>
          <a:noFill/>
        </p:spPr>
      </p:pic>
      <p:pic>
        <p:nvPicPr>
          <p:cNvPr id="22" name="Picture 2" descr="C:\Users\musialaa\Documents\grafika\pojemnik duzy szar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3284984"/>
            <a:ext cx="1440000" cy="1080000"/>
          </a:xfrm>
          <a:prstGeom prst="rect">
            <a:avLst/>
          </a:prstGeom>
          <a:noFill/>
        </p:spPr>
      </p:pic>
      <p:pic>
        <p:nvPicPr>
          <p:cNvPr id="23" name="Picture 4" descr="C:\Users\musialaa\Documents\grafika\pojemnik okragly zolty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9990"/>
          <a:stretch>
            <a:fillRect/>
          </a:stretch>
        </p:blipFill>
        <p:spPr bwMode="auto">
          <a:xfrm>
            <a:off x="2843808" y="5085184"/>
            <a:ext cx="1296144" cy="1080000"/>
          </a:xfrm>
          <a:prstGeom prst="rect">
            <a:avLst/>
          </a:prstGeom>
          <a:noFill/>
        </p:spPr>
      </p:pic>
      <p:pic>
        <p:nvPicPr>
          <p:cNvPr id="24" name="Picture 4" descr="C:\Users\musialaa\Documents\grafika\pojemnik okragly zolty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5002"/>
          <a:stretch>
            <a:fillRect/>
          </a:stretch>
        </p:blipFill>
        <p:spPr bwMode="auto">
          <a:xfrm>
            <a:off x="4139952" y="5085184"/>
            <a:ext cx="1223976" cy="1080000"/>
          </a:xfrm>
          <a:prstGeom prst="rect">
            <a:avLst/>
          </a:prstGeom>
          <a:noFill/>
        </p:spPr>
      </p:pic>
      <p:pic>
        <p:nvPicPr>
          <p:cNvPr id="25" name="Picture 5" descr="C:\Users\musialaa\Documents\grafika\pojemnik okragly zielony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r="14991"/>
          <a:stretch>
            <a:fillRect/>
          </a:stretch>
        </p:blipFill>
        <p:spPr bwMode="auto">
          <a:xfrm>
            <a:off x="6300192" y="5085184"/>
            <a:ext cx="1224136" cy="1080000"/>
          </a:xfrm>
          <a:prstGeom prst="rect">
            <a:avLst/>
          </a:prstGeom>
          <a:noFill/>
        </p:spPr>
      </p:pic>
      <p:pic>
        <p:nvPicPr>
          <p:cNvPr id="26" name="Picture 5" descr="C:\Users\musialaa\Documents\grafika\pojemnik okragly zielony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0001"/>
          <a:stretch>
            <a:fillRect/>
          </a:stretch>
        </p:blipFill>
        <p:spPr bwMode="auto">
          <a:xfrm>
            <a:off x="7524328" y="5085184"/>
            <a:ext cx="1295984" cy="1080000"/>
          </a:xfrm>
          <a:prstGeom prst="rect">
            <a:avLst/>
          </a:prstGeom>
          <a:noFill/>
        </p:spPr>
      </p:pic>
      <p:pic>
        <p:nvPicPr>
          <p:cNvPr id="32" name="Picture 2" descr="C:\Users\musialaa\Documents\grafika\pojemnik duzy szar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347864" y="1484784"/>
            <a:ext cx="1440000" cy="1080000"/>
          </a:xfrm>
          <a:prstGeom prst="rect">
            <a:avLst/>
          </a:prstGeom>
          <a:noFill/>
        </p:spPr>
      </p:pic>
      <p:sp>
        <p:nvSpPr>
          <p:cNvPr id="38" name="Prostokąt 37"/>
          <p:cNvSpPr/>
          <p:nvPr/>
        </p:nvSpPr>
        <p:spPr>
          <a:xfrm>
            <a:off x="467544" y="1268760"/>
            <a:ext cx="144000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PŁATNY</a:t>
            </a:r>
            <a:endParaRPr lang="pl-PL" sz="1600" b="1" dirty="0"/>
          </a:p>
        </p:txBody>
      </p:sp>
      <p:sp>
        <p:nvSpPr>
          <p:cNvPr id="40" name="Prostokąt 39"/>
          <p:cNvSpPr/>
          <p:nvPr/>
        </p:nvSpPr>
        <p:spPr>
          <a:xfrm>
            <a:off x="1907704" y="1268760"/>
            <a:ext cx="1440000" cy="21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PŁATNY</a:t>
            </a:r>
            <a:endParaRPr lang="pl-PL" sz="1600" b="1" dirty="0"/>
          </a:p>
        </p:txBody>
      </p:sp>
      <p:sp>
        <p:nvSpPr>
          <p:cNvPr id="41" name="Prostokąt 40"/>
          <p:cNvSpPr/>
          <p:nvPr/>
        </p:nvSpPr>
        <p:spPr>
          <a:xfrm>
            <a:off x="3347864" y="1268760"/>
            <a:ext cx="1440000" cy="21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PŁATNY</a:t>
            </a:r>
            <a:endParaRPr lang="pl-PL" sz="1600" b="1" dirty="0"/>
          </a:p>
        </p:txBody>
      </p:sp>
      <p:sp>
        <p:nvSpPr>
          <p:cNvPr id="43" name="Prostokąt 42"/>
          <p:cNvSpPr/>
          <p:nvPr/>
        </p:nvSpPr>
        <p:spPr>
          <a:xfrm>
            <a:off x="467544" y="3068960"/>
            <a:ext cx="1440000" cy="21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PŁATNY</a:t>
            </a:r>
            <a:endParaRPr lang="pl-PL" sz="1600" b="1" dirty="0"/>
          </a:p>
        </p:txBody>
      </p:sp>
      <p:sp>
        <p:nvSpPr>
          <p:cNvPr id="45" name="Prostokąt 44"/>
          <p:cNvSpPr/>
          <p:nvPr/>
        </p:nvSpPr>
        <p:spPr>
          <a:xfrm>
            <a:off x="467544" y="4869160"/>
            <a:ext cx="1440000" cy="21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PŁATNY</a:t>
            </a:r>
            <a:endParaRPr lang="pl-PL" sz="1600" b="1" dirty="0"/>
          </a:p>
        </p:txBody>
      </p:sp>
      <p:sp>
        <p:nvSpPr>
          <p:cNvPr id="39" name="Symbol zastępczy numeru slajdu 1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12939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3" name="Picture 7" descr="\\cluster\wgk$\CzysteMiasto\''Edukacja Ekologiczna''\grafika\pojemnik duzy 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20" y="2133016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zaokrąglony 3"/>
          <p:cNvSpPr/>
          <p:nvPr/>
        </p:nvSpPr>
        <p:spPr>
          <a:xfrm>
            <a:off x="179512" y="1700808"/>
            <a:ext cx="237626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Zmieszane (resztkowe)</a:t>
            </a:r>
            <a:endParaRPr lang="pl-PL" sz="12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1115616" y="188640"/>
            <a:ext cx="684076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Struktura kosztu przykładowego pojemnika 1100 l w nieruchomościach niezamieszkałych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2843808" y="1397000"/>
          <a:ext cx="58326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1187624" y="260648"/>
            <a:ext cx="6552728" cy="9361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Arial" pitchFamily="34" charset="0"/>
                <a:cs typeface="Arial" pitchFamily="34" charset="0"/>
              </a:rPr>
              <a:t>Podstawowa zasada finansowania systemu gospodarowania odpadami komunalnymi </a:t>
            </a:r>
          </a:p>
        </p:txBody>
      </p:sp>
      <p:sp>
        <p:nvSpPr>
          <p:cNvPr id="16386" name="AutoShape 2" descr="http://wyszperanewsieci2.blox.pl/resource/wagaszalkowa.png"/>
          <p:cNvSpPr>
            <a:spLocks noChangeAspect="1" noChangeArrowheads="1"/>
          </p:cNvSpPr>
          <p:nvPr/>
        </p:nvSpPr>
        <p:spPr bwMode="auto">
          <a:xfrm>
            <a:off x="155575" y="-1303338"/>
            <a:ext cx="4762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http://wyszperanewsieci2.blox.pl/resource/wagaszalkowa.png"/>
          <p:cNvSpPr>
            <a:spLocks noChangeAspect="1" noChangeArrowheads="1"/>
          </p:cNvSpPr>
          <p:nvPr/>
        </p:nvSpPr>
        <p:spPr bwMode="auto">
          <a:xfrm>
            <a:off x="155575" y="-1303338"/>
            <a:ext cx="4762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wagaszalk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351447" cy="3620325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5148064" y="1988840"/>
            <a:ext cx="2520280" cy="11521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/>
              <a:t>Przychód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475656" y="1988840"/>
            <a:ext cx="2520000" cy="11521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/>
              <a:t>Koszt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4248048" y="1988840"/>
            <a:ext cx="756000" cy="115212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b="1" dirty="0"/>
              <a:t>=</a:t>
            </a:r>
          </a:p>
        </p:txBody>
      </p:sp>
      <p:sp>
        <p:nvSpPr>
          <p:cNvPr id="15" name="Symbol zastępczy numeru slajdu 1"/>
          <p:cNvSpPr txBox="1">
            <a:spLocks/>
          </p:cNvSpPr>
          <p:nvPr/>
        </p:nvSpPr>
        <p:spPr>
          <a:xfrm>
            <a:off x="673224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11560" y="908720"/>
            <a:ext cx="813690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32C2-BDA0-4899-9F77-30F3D5ED2449}" type="slidenum">
              <a:rPr lang="pl-PL"/>
              <a:pPr>
                <a:defRPr/>
              </a:pPr>
              <a:t>39</a:t>
            </a:fld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1259632" y="188640"/>
            <a:ext cx="6552728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Przeciętne miesięczne wydatki na 1 osobę w gospodarstwach domowych (dane na podstawie GUS)</a:t>
            </a:r>
          </a:p>
        </p:txBody>
      </p:sp>
      <p:graphicFrame>
        <p:nvGraphicFramePr>
          <p:cNvPr id="3078" name="Wykres 6"/>
          <p:cNvGraphicFramePr>
            <a:graphicFrameLocks/>
          </p:cNvGraphicFramePr>
          <p:nvPr/>
        </p:nvGraphicFramePr>
        <p:xfrm>
          <a:off x="-1023938" y="1146175"/>
          <a:ext cx="6197601" cy="4165600"/>
        </p:xfrm>
        <a:graphic>
          <a:graphicData uri="http://schemas.openxmlformats.org/presentationml/2006/ole">
            <p:oleObj spid="_x0000_s1026" name="Worksheet" r:id="rId3" imgW="6200169" imgH="4163929" progId="Excel.Sheet.8">
              <p:embed/>
            </p:oleObj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27538" y="981075"/>
          <a:ext cx="4248472" cy="51175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7817"/>
                <a:gridCol w="1200655"/>
              </a:tblGrid>
              <a:tr h="345186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itchFamily="34" charset="0"/>
                          <a:cs typeface="Arial" pitchFamily="34" charset="0"/>
                        </a:rPr>
                        <a:t>Pozycja</a:t>
                      </a:r>
                      <a:endParaRPr lang="pl-P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itchFamily="34" charset="0"/>
                          <a:cs typeface="Arial" pitchFamily="34" charset="0"/>
                        </a:rPr>
                        <a:t>Kwota (zł) </a:t>
                      </a: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Żywność i napoje bezalkoholowe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262,32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Napoje alkoholowe</a:t>
                      </a:r>
                      <a:r>
                        <a:rPr lang="pl-PL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i wyroby tytoniowe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27,06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Odzież i obuwie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59,22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Użytkowanie</a:t>
                      </a:r>
                      <a:r>
                        <a:rPr lang="pl-PL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mieszkania (domu) i nośniki energii(zagospodarowanie odpadów)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219,48 (13,00)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Wyposażenie mieszkania</a:t>
                      </a:r>
                      <a:r>
                        <a:rPr lang="pl-PL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i prowadzenie gospodarstwa domowego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54,47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zdrowie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57,61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transport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95,81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łączność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54,91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Rekreacja i kultura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73,48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Edukacja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11,18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Restauracje i hotele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45,36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Pozostałe</a:t>
                      </a:r>
                      <a:r>
                        <a:rPr lang="pl-PL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towary i usługi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itchFamily="34" charset="0"/>
                          <a:cs typeface="Arial" pitchFamily="34" charset="0"/>
                        </a:rPr>
                        <a:t>64,34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18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latin typeface="Arial" pitchFamily="34" charset="0"/>
                          <a:cs typeface="Arial" pitchFamily="34" charset="0"/>
                        </a:rPr>
                        <a:t>RAZEM</a:t>
                      </a:r>
                      <a:endParaRPr lang="pl-PL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latin typeface="Arial" pitchFamily="34" charset="0"/>
                          <a:cs typeface="Arial" pitchFamily="34" charset="0"/>
                        </a:rPr>
                        <a:t>1091,19</a:t>
                      </a:r>
                      <a:endParaRPr lang="pl-PL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26" name="pole tekstowe 8"/>
          <p:cNvSpPr txBox="1">
            <a:spLocks noChangeArrowheads="1"/>
          </p:cNvSpPr>
          <p:nvPr/>
        </p:nvSpPr>
        <p:spPr bwMode="auto">
          <a:xfrm>
            <a:off x="0" y="5229225"/>
            <a:ext cx="44275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300" dirty="0">
                <a:latin typeface="Arial" pitchFamily="34" charset="0"/>
                <a:cs typeface="Arial" pitchFamily="34" charset="0"/>
              </a:rPr>
              <a:t>Źródło: </a:t>
            </a:r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300" dirty="0" smtClean="0">
                <a:latin typeface="Arial" pitchFamily="34" charset="0"/>
                <a:cs typeface="Arial" pitchFamily="34" charset="0"/>
              </a:rPr>
              <a:t>Budżety </a:t>
            </a:r>
            <a:r>
              <a:rPr lang="pl-PL" sz="1300" dirty="0">
                <a:latin typeface="Arial" pitchFamily="34" charset="0"/>
                <a:cs typeface="Arial" pitchFamily="34" charset="0"/>
              </a:rPr>
              <a:t>Gospodarstw Domowych w województwie kujawsko – pomorskim w 2015r. </a:t>
            </a:r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3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300" dirty="0">
                <a:latin typeface="Arial" pitchFamily="34" charset="0"/>
                <a:cs typeface="Arial" pitchFamily="34" charset="0"/>
              </a:rPr>
              <a:t>opracowanie GUS, październik 2016r.)</a:t>
            </a:r>
          </a:p>
        </p:txBody>
      </p:sp>
      <p:sp>
        <p:nvSpPr>
          <p:cNvPr id="10" name="Symbol zastępczy numeru slajdu 1"/>
          <p:cNvSpPr txBox="1">
            <a:spLocks/>
          </p:cNvSpPr>
          <p:nvPr/>
        </p:nvSpPr>
        <p:spPr>
          <a:xfrm>
            <a:off x="673224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CAF5B-F533-4350-97E1-A28D0E68F8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11188" y="908050"/>
            <a:ext cx="8137525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7F3D0-533E-4A8E-AA06-D9E7B364743F}" type="slidenum">
              <a:rPr lang="pl-PL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3" name="Prostokąt zaokrąglony 3"/>
          <p:cNvSpPr/>
          <p:nvPr/>
        </p:nvSpPr>
        <p:spPr>
          <a:xfrm>
            <a:off x="1259632" y="188640"/>
            <a:ext cx="6552728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Dlaczego zmiany?</a:t>
            </a:r>
            <a:endParaRPr lang="pl-P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2" descr="C:\Users\zajakalak\AppData\Local\Microsoft\Windows\Temporary Internet Files\Content.Outlook\1JBS23J9\IMG_3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4900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C:\Users\zajakalak\AppData\Local\Microsoft\Windows\Temporary Internet Files\Content.Outlook\1JBS23J9\IMG_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364490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Symbol zastępczy numeru slajdu 1"/>
          <p:cNvSpPr txBox="1">
            <a:spLocks/>
          </p:cNvSpPr>
          <p:nvPr/>
        </p:nvSpPr>
        <p:spPr bwMode="auto">
          <a:xfrm>
            <a:off x="673258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25F338B-704B-4048-ADF9-1B8821B26EE1}" type="slidenum">
              <a:rPr lang="pl-PL" sz="1400">
                <a:solidFill>
                  <a:schemeClr val="bg1"/>
                </a:solidFill>
              </a:rPr>
              <a:pPr algn="r"/>
              <a:t>4</a:t>
            </a:fld>
            <a:endParaRPr lang="pl-PL" sz="1400">
              <a:solidFill>
                <a:schemeClr val="bg1"/>
              </a:solidFill>
            </a:endParaRPr>
          </a:p>
        </p:txBody>
      </p:sp>
      <p:sp>
        <p:nvSpPr>
          <p:cNvPr id="6155" name="pole tekstowe 11"/>
          <p:cNvSpPr txBox="1">
            <a:spLocks noChangeArrowheads="1"/>
          </p:cNvSpPr>
          <p:nvPr/>
        </p:nvSpPr>
        <p:spPr bwMode="auto">
          <a:xfrm>
            <a:off x="3348038" y="4149725"/>
            <a:ext cx="2411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latin typeface="Arial" pitchFamily="34" charset="0"/>
                <a:cs typeface="Arial" pitchFamily="34" charset="0"/>
              </a:rPr>
              <a:t>Koszt usuwania dzikich wysypisk za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2015-2016 to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>
                <a:latin typeface="Arial" pitchFamily="34" charset="0"/>
                <a:cs typeface="Arial" pitchFamily="34" charset="0"/>
              </a:rPr>
              <a:t>439 tys. zł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2195736" y="1052736"/>
            <a:ext cx="4680520" cy="244827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323 zlikwidowane dzikie wysypiska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tylko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ciągu ostatnich 2 lat</a:t>
            </a:r>
          </a:p>
        </p:txBody>
      </p:sp>
      <p:sp>
        <p:nvSpPr>
          <p:cNvPr id="11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3F0-655B-461D-9E47-2BC6C2A352AD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1259632" y="188640"/>
            <a:ext cx="6552728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Konsultacje społeczne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611560" y="1628800"/>
            <a:ext cx="3168352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Termin </a:t>
            </a:r>
            <a:endParaRPr lang="pl-PL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923928" y="1628800"/>
            <a:ext cx="3168352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smtClean="0"/>
              <a:t>25.05-14.06.2017 </a:t>
            </a:r>
            <a:r>
              <a:rPr lang="pl-PL" b="1" dirty="0" smtClean="0"/>
              <a:t>r.</a:t>
            </a:r>
            <a:endParaRPr lang="pl-PL" b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1560" y="3429000"/>
            <a:ext cx="3168352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Metoda konsultacji</a:t>
            </a:r>
            <a:endParaRPr lang="pl-PL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923928" y="2708920"/>
            <a:ext cx="3168352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Ankieta</a:t>
            </a:r>
            <a:endParaRPr lang="pl-PL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923928" y="3429000"/>
            <a:ext cx="3168352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Spotkania</a:t>
            </a:r>
            <a:endParaRPr lang="pl-PL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3923928" y="4149080"/>
            <a:ext cx="3168352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Infolinia</a:t>
            </a:r>
            <a:endParaRPr lang="pl-PL" b="1" dirty="0"/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39750" y="908050"/>
            <a:ext cx="8208963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9" name="Picture 2" descr="C:\Users\Aleksandra\Desktop\prezentacja multikino\dym z komina Bydgosz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987182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Aleksandra\Desktop\prezentacja multikino\ma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77072"/>
            <a:ext cx="3052917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618F8-8D65-4304-8EA6-F0569459FD51}" type="slidenum">
              <a:rPr lang="pl-PL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3" name="Prostokąt zaokrąglony 3"/>
          <p:cNvSpPr/>
          <p:nvPr/>
        </p:nvSpPr>
        <p:spPr>
          <a:xfrm>
            <a:off x="1259632" y="188640"/>
            <a:ext cx="6552728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Dlaczego zmiany?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288" y="2349500"/>
          <a:ext cx="4895850" cy="3852609"/>
        </p:xfrm>
        <a:graphic>
          <a:graphicData uri="http://schemas.openxmlformats.org/drawingml/2006/table">
            <a:tbl>
              <a:tblPr/>
              <a:tblGrid>
                <a:gridCol w="3349625"/>
                <a:gridCol w="709612"/>
                <a:gridCol w="836613"/>
              </a:tblGrid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Rodzaj ogrzewania w obiekcie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[szt.]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udział liczbowy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udział procentowy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Punkty adresowe, w których występują urządzenia na paliwa stałe - suma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10 514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44,76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Punkty adresowe ogrzewane innymi źródłami ogrzewania – ogrzewanie gazowe, ogrzewanie elektryczne, ogrzewanie olejowe, podłączone do </a:t>
                      </a: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m.s.c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12 349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52,58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Nieogrzewane punkty adresowe, w tym: pustostany, garaże, punkty adresowe w remoncie, punkty adresowe jeszcze niezamieszkane itp.  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510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2,17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Punkty adresowe nieistniejące w terenie 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0,49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Zinwentaryzowane punkty adresowe  - suma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23 488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7208" name="Symbol zastępczy numeru slajdu 1"/>
          <p:cNvSpPr txBox="1">
            <a:spLocks/>
          </p:cNvSpPr>
          <p:nvPr/>
        </p:nvSpPr>
        <p:spPr bwMode="auto">
          <a:xfrm>
            <a:off x="673258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9DE6D83-F56B-4B5D-898A-4AA0DEA12860}" type="slidenum">
              <a:rPr lang="pl-PL" sz="1400">
                <a:solidFill>
                  <a:schemeClr val="bg1"/>
                </a:solidFill>
              </a:rPr>
              <a:pPr algn="r"/>
              <a:t>5</a:t>
            </a:fld>
            <a:endParaRPr lang="pl-PL" sz="140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95536" y="1052736"/>
            <a:ext cx="5544616" cy="115212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Palenie śmieciami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piecach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0" y="6237312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265988" y="6356350"/>
            <a:ext cx="762000" cy="365125"/>
          </a:xfrm>
        </p:spPr>
        <p:txBody>
          <a:bodyPr/>
          <a:lstStyle/>
          <a:p>
            <a:pPr>
              <a:defRPr/>
            </a:pPr>
            <a:fld id="{98D38E63-D29B-4D82-8C23-34700739C411}" type="slidenum">
              <a:rPr lang="pl-PL"/>
              <a:pPr>
                <a:defRPr/>
              </a:pPr>
              <a:t>6</a:t>
            </a:fld>
            <a:endParaRPr lang="pl-PL" dirty="0"/>
          </a:p>
        </p:txBody>
      </p:sp>
      <p:graphicFrame>
        <p:nvGraphicFramePr>
          <p:cNvPr id="9" name="Wykres 8"/>
          <p:cNvGraphicFramePr>
            <a:graphicFrameLocks/>
          </p:cNvGraphicFramePr>
          <p:nvPr/>
        </p:nvGraphicFramePr>
        <p:xfrm>
          <a:off x="-152400" y="1908175"/>
          <a:ext cx="9197975" cy="36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5516563"/>
            <a:ext cx="896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>
                <a:latin typeface="Arial" pitchFamily="34" charset="0"/>
                <a:cs typeface="Arial" pitchFamily="34" charset="0"/>
              </a:rPr>
              <a:t>*Wymagania wynikające z Rozporządzenia Ministra Środowiska z dnia 29 maja 2012 </a:t>
            </a:r>
            <a:r>
              <a:rPr lang="pl-PL" sz="12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. w sprawie poziomów recyklingu, </a:t>
            </a:r>
          </a:p>
          <a:p>
            <a:r>
              <a:rPr lang="pl-PL" sz="1200" dirty="0">
                <a:latin typeface="Arial" pitchFamily="34" charset="0"/>
                <a:cs typeface="Arial" pitchFamily="34" charset="0"/>
              </a:rPr>
              <a:t>przygotowania do ponownego użycia i odzysku innymi metodami niektórych frakcji odpadów komunalnych</a:t>
            </a:r>
          </a:p>
          <a:p>
            <a:r>
              <a:rPr lang="pl-PL" sz="1200" dirty="0">
                <a:latin typeface="Arial" pitchFamily="34" charset="0"/>
                <a:cs typeface="Arial" pitchFamily="34" charset="0"/>
              </a:rPr>
              <a:t> (Dz. U. z 2012 </a:t>
            </a:r>
            <a:r>
              <a:rPr lang="pl-PL" sz="12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. Poz. 645).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432000" y="1052736"/>
            <a:ext cx="8712000" cy="86409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Konieczność uzyskania wskaźników recyklingu pod groźbą kar</a:t>
            </a:r>
            <a:endParaRPr lang="pl-P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zaokrąglony 3"/>
          <p:cNvSpPr/>
          <p:nvPr/>
        </p:nvSpPr>
        <p:spPr>
          <a:xfrm>
            <a:off x="1259632" y="188640"/>
            <a:ext cx="6552728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Dlaczego zmiany?</a:t>
            </a:r>
          </a:p>
        </p:txBody>
      </p:sp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49FB8-FB40-4AF3-988D-7A2639577149}" type="slidenum">
              <a:rPr lang="pl-PL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1259632" y="260648"/>
            <a:ext cx="6768752" cy="136815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EFEKT: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Deficyt w systemie za 2016r.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kwotę 2,87 mln zł</a:t>
            </a:r>
          </a:p>
        </p:txBody>
      </p:sp>
      <p:pic>
        <p:nvPicPr>
          <p:cNvPr id="9222" name="Obraz 11" descr="wagaszalkow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492375"/>
            <a:ext cx="60483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zaokrąglony 12"/>
          <p:cNvSpPr/>
          <p:nvPr/>
        </p:nvSpPr>
        <p:spPr>
          <a:xfrm>
            <a:off x="5148064" y="1988840"/>
            <a:ext cx="2520280" cy="11521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atin typeface="Arial" pitchFamily="34" charset="0"/>
                <a:cs typeface="Arial" pitchFamily="34" charset="0"/>
              </a:rPr>
              <a:t>Przychód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1475656" y="1988840"/>
            <a:ext cx="2520000" cy="11521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atin typeface="Arial" pitchFamily="34" charset="0"/>
                <a:cs typeface="Arial" pitchFamily="34" charset="0"/>
              </a:rPr>
              <a:t>Koszt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4248048" y="1988840"/>
            <a:ext cx="756000" cy="115212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b="1" dirty="0"/>
              <a:t>&gt;</a:t>
            </a:r>
          </a:p>
        </p:txBody>
      </p:sp>
      <p:sp>
        <p:nvSpPr>
          <p:cNvPr id="9233" name="Symbol zastępczy numeru slajdu 1"/>
          <p:cNvSpPr txBox="1">
            <a:spLocks/>
          </p:cNvSpPr>
          <p:nvPr/>
        </p:nvSpPr>
        <p:spPr bwMode="auto">
          <a:xfrm>
            <a:off x="673258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D7C2F04-7EB4-4F85-9E79-84723EAB2F20}" type="slidenum">
              <a:rPr lang="pl-PL" sz="1400">
                <a:solidFill>
                  <a:schemeClr val="bg1"/>
                </a:solidFill>
              </a:rPr>
              <a:pPr algn="r"/>
              <a:t>7</a:t>
            </a:fld>
            <a:endParaRPr lang="pl-PL" sz="1400">
              <a:solidFill>
                <a:schemeClr val="bg1"/>
              </a:solidFill>
            </a:endParaRP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971600" y="980728"/>
            <a:ext cx="7632848" cy="43204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Jakie zmiany?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A8EBD-2D14-4031-94BA-F1FA9B260429}" type="slidenum">
              <a:rPr lang="pl-PL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092825"/>
            <a:ext cx="91440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971600" y="908720"/>
            <a:ext cx="6480720" cy="36004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-2 możliwe metody rozwiązania problemu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decyzja razem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mieszkańcami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708EF-5D2F-4BCF-9A50-927D22B4A6A9}" type="slidenum">
              <a:rPr lang="pl-PL"/>
              <a:pPr>
                <a:defRPr/>
              </a:pPr>
              <a:t>9</a:t>
            </a:fld>
            <a:endParaRPr lang="pl-PL" dirty="0"/>
          </a:p>
        </p:txBody>
      </p:sp>
      <p:pic>
        <p:nvPicPr>
          <p:cNvPr id="11272" name="Obraz 6" descr="konsultacj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24400"/>
            <a:ext cx="5181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237288"/>
            <a:ext cx="91440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bydgoszcz.pl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czystabydgoszcz.pl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Infolinia – (52) 58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000 , 801 055 101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2150</Words>
  <Application>Microsoft Office PowerPoint</Application>
  <PresentationFormat>Pokaz na ekranie (4:3)</PresentationFormat>
  <Paragraphs>912</Paragraphs>
  <Slides>40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2" baseType="lpstr">
      <vt:lpstr>Motyw pakietu Office</vt:lpstr>
      <vt:lpstr>Worksheet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sztybelm</dc:creator>
  <cp:lastModifiedBy>strzelczyka</cp:lastModifiedBy>
  <cp:revision>25</cp:revision>
  <dcterms:created xsi:type="dcterms:W3CDTF">2017-05-16T18:39:51Z</dcterms:created>
  <dcterms:modified xsi:type="dcterms:W3CDTF">2017-05-17T13:03:59Z</dcterms:modified>
</cp:coreProperties>
</file>