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6DB1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8E9CD-A465-41AE-A029-3537089CE6D5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832D6-D91C-491B-84EB-EC9B3CAA1FB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B150-7D9E-4F5F-8424-7EA39B79FF90}" type="datetimeFigureOut">
              <a:rPr lang="pl-PL" smtClean="0"/>
              <a:pPr/>
              <a:t>2016-03-23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ydgoszcz.pl/rodzina500pl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ydgoszcz.pl/rodzina500pl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2204864"/>
            <a:ext cx="7772400" cy="1470025"/>
          </a:xfrm>
        </p:spPr>
        <p:txBody>
          <a:bodyPr/>
          <a:lstStyle/>
          <a:p>
            <a:r>
              <a:rPr lang="pl-PL" dirty="0" smtClean="0"/>
              <a:t>Program „Rodzina 500 plus” </a:t>
            </a:r>
            <a:endParaRPr lang="pl-PL" dirty="0">
              <a:latin typeface="Europa" pitchFamily="2" charset="-18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491880" y="1844824"/>
            <a:ext cx="2515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Urząd Miasta Bydgoszczy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pic>
        <p:nvPicPr>
          <p:cNvPr id="7" name="Obraz 6" descr="bydgoszcz-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116632"/>
            <a:ext cx="1002664" cy="832211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Rodzina 500 Plus\Banner 500 pl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4762500" cy="923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7988424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>Miasto ma uzasadnione obawy dotyczące wydajności systemu </a:t>
            </a:r>
            <a:r>
              <a:rPr lang="pl-PL" sz="2400" b="1" dirty="0" err="1" smtClean="0"/>
              <a:t>Emp@tia</a:t>
            </a:r>
            <a:r>
              <a:rPr lang="pl-PL" sz="2400" dirty="0" smtClean="0"/>
              <a:t>. Ministerstwo stara się rozwiązać problem poprzez prace optymalizujące funkcjonowanie </a:t>
            </a:r>
            <a:r>
              <a:rPr lang="pl-PL" sz="2400" b="1" dirty="0" err="1" smtClean="0"/>
              <a:t>Emp@tii</a:t>
            </a:r>
            <a:r>
              <a:rPr lang="pl-PL" sz="2400" dirty="0" smtClean="0"/>
              <a:t> przy zwiększonym obciążeniu przesyłem wniosków. 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Kontrolerzy NIK wykazali, że system nie działa jak należy, </a:t>
            </a:r>
            <a:br>
              <a:rPr lang="pl-PL" sz="2400" dirty="0" smtClean="0"/>
            </a:br>
            <a:r>
              <a:rPr lang="pl-PL" sz="2400" dirty="0" smtClean="0"/>
              <a:t>a tworząc go nie przeprowadzono pełnej analizy potrzeb </a:t>
            </a:r>
            <a:br>
              <a:rPr lang="pl-PL" sz="2400" dirty="0" smtClean="0"/>
            </a:br>
            <a:r>
              <a:rPr lang="pl-PL" sz="2400" dirty="0" smtClean="0"/>
              <a:t>i problemów społecznych na które miał być odpowiedzią.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764704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869160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Wnioski: </a:t>
            </a:r>
            <a:br>
              <a:rPr lang="pl-PL" sz="2400" b="1" dirty="0" smtClean="0"/>
            </a:br>
            <a:r>
              <a:rPr lang="pl-PL" sz="2400" dirty="0" smtClean="0"/>
              <a:t>- Miasto jest dobrze przygotowane do realizacji programu „Rodzina 500 plus”</a:t>
            </a:r>
            <a:br>
              <a:rPr lang="pl-PL" sz="2400" dirty="0" smtClean="0"/>
            </a:br>
            <a:r>
              <a:rPr lang="pl-PL" sz="2400" dirty="0" smtClean="0"/>
              <a:t>- decyzja o przyznaniu świadczenia i wypłata świadczenia uzależniona jest od sprawności działania systemu </a:t>
            </a:r>
            <a:r>
              <a:rPr lang="pl-PL" sz="2400" dirty="0" err="1" smtClean="0"/>
              <a:t>Emp@tia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76672"/>
            <a:ext cx="839245" cy="164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2132856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>          Dziękuję za uwagę.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>Wnioski można pobierać w Urzędzie Miasta Bydgoszczy </a:t>
            </a:r>
            <a:br>
              <a:rPr lang="pl-PL" sz="2400" dirty="0" smtClean="0"/>
            </a:br>
            <a:r>
              <a:rPr lang="pl-PL" sz="1400" b="1" dirty="0" smtClean="0"/>
              <a:t>(Wydział Zdrowia, Świadczeń i Polityki Społecznej przy ul. Grudziądzkiej 9-15)</a:t>
            </a:r>
            <a:r>
              <a:rPr lang="pl-PL" sz="2400" b="1" dirty="0" smtClean="0"/>
              <a:t>,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szkołach podstawowych i gimnazjach prowadzonych przez miasto oraz ze strony internetowej: 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u="sng" dirty="0" err="1" smtClean="0">
                <a:hlinkClick r:id="rId3"/>
              </a:rPr>
              <a:t>www.bydgoszcz.pl</a:t>
            </a:r>
            <a:r>
              <a:rPr lang="pl-PL" sz="2400" b="1" u="sng" dirty="0" smtClean="0">
                <a:hlinkClick r:id="rId3"/>
              </a:rPr>
              <a:t>/rodzina500plus</a:t>
            </a:r>
            <a:r>
              <a:rPr lang="pl-PL" sz="2400" b="1" dirty="0" smtClean="0"/>
              <a:t> </a:t>
            </a:r>
            <a:endParaRPr lang="pl-PL" sz="2400" b="1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4581128"/>
            <a:ext cx="749665" cy="141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1052736"/>
            <a:ext cx="736724" cy="152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>Na stronie </a:t>
            </a:r>
            <a:r>
              <a:rPr lang="pl-PL" sz="2400" b="1" u="sng" dirty="0" err="1" smtClean="0">
                <a:hlinkClick r:id="rId3"/>
              </a:rPr>
              <a:t>www.bydgoszcz.pl</a:t>
            </a:r>
            <a:r>
              <a:rPr lang="pl-PL" sz="2400" b="1" u="sng" dirty="0" smtClean="0">
                <a:hlinkClick r:id="rId3"/>
              </a:rPr>
              <a:t>/rodzina500plus</a:t>
            </a:r>
            <a:r>
              <a:rPr lang="pl-PL" sz="2400" dirty="0" smtClean="0"/>
              <a:t> można znaleźć także informacje o tym, jak poprawnie wypełnić wniosek oraz 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>przykładowo wypełniony formularz:</a:t>
            </a:r>
            <a:endParaRPr lang="pl-PL" sz="2400" b="1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2050" name="Picture 2" descr="C:\Users\okonskil\Desktop\Przykładowy wniose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2924944"/>
            <a:ext cx="5715000" cy="2867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konskil\Desktop\chmur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0"/>
            <a:ext cx="6667500" cy="2440682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780928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>Wypełnione wnioski wraz z załącznikami można dostarczać od 1 kwietnia br. do Urzędu Miasta Bydgoszczy</a:t>
            </a:r>
            <a:br>
              <a:rPr lang="pl-PL" sz="2400" dirty="0" smtClean="0"/>
            </a:br>
            <a:r>
              <a:rPr lang="pl-PL" sz="1400" b="1" dirty="0" smtClean="0"/>
              <a:t>(Wydział Zdrowia, Świadczeń i Polityki Społecznej)</a:t>
            </a:r>
            <a:r>
              <a:rPr lang="pl-PL" sz="2400" dirty="0" smtClean="0"/>
              <a:t>,</a:t>
            </a:r>
            <a:br>
              <a:rPr lang="pl-PL" sz="2400" dirty="0" smtClean="0"/>
            </a:br>
            <a:r>
              <a:rPr lang="pl-PL" sz="2400" dirty="0" smtClean="0"/>
              <a:t>66 szkół prowadzonych </a:t>
            </a:r>
            <a:r>
              <a:rPr lang="pl-PL" sz="2400" smtClean="0"/>
              <a:t>przez </a:t>
            </a:r>
            <a:r>
              <a:rPr lang="pl-PL" sz="2400" dirty="0" err="1" smtClean="0"/>
              <a:t>M</a:t>
            </a:r>
            <a:r>
              <a:rPr lang="pl-PL" sz="2400" smtClean="0"/>
              <a:t>iasto</a:t>
            </a:r>
            <a:r>
              <a:rPr lang="pl-PL" sz="2400" dirty="0" smtClean="0"/>
              <a:t>, za pośrednictwem operatora pocztowego, a także drogą elektroniczną (za pomocą systemu teleinformatycznego udostępnianego przez wybrane banki krajowe lub Zakład Ubezpieczeń Społecznych).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0392" y="4293096"/>
            <a:ext cx="787524" cy="1583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>W szkołach wnioski będzie można składać </a:t>
            </a:r>
            <a:r>
              <a:rPr lang="pl-PL" sz="2400" b="1" dirty="0" smtClean="0"/>
              <a:t>tylko </a:t>
            </a:r>
            <a:br>
              <a:rPr lang="pl-PL" sz="2400" b="1" dirty="0" smtClean="0"/>
            </a:br>
            <a:r>
              <a:rPr lang="pl-PL" sz="2400" b="1" dirty="0" smtClean="0"/>
              <a:t>w kwietniu </a:t>
            </a:r>
            <a:r>
              <a:rPr lang="pl-PL" sz="2400" dirty="0" smtClean="0"/>
              <a:t>w dni robocze w godz. </a:t>
            </a:r>
            <a:r>
              <a:rPr lang="pl-PL" sz="2400" b="1" dirty="0" smtClean="0"/>
              <a:t>16-19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1124744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157192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4149080"/>
            <a:ext cx="4087217" cy="207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konskil\Desktop\chmur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32656"/>
            <a:ext cx="6667500" cy="2440682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780928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Wnioski złożone </a:t>
            </a:r>
            <a:r>
              <a:rPr lang="pl-PL" sz="2400" b="1" dirty="0" smtClean="0"/>
              <a:t>od 1 kwietnia do 1 lipca </a:t>
            </a:r>
            <a:r>
              <a:rPr lang="pl-PL" sz="2400" dirty="0" smtClean="0"/>
              <a:t>uprawniają do otrzymania świadczenia z wyrównaniem </a:t>
            </a:r>
            <a:r>
              <a:rPr lang="pl-PL" sz="2400" b="1" dirty="0" smtClean="0"/>
              <a:t>od 1 kwietnia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0392" y="4293096"/>
            <a:ext cx="787524" cy="1583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645024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>Do zadań gminy należy </a:t>
            </a:r>
            <a:r>
              <a:rPr lang="pl-PL" sz="2400" b="1" dirty="0" smtClean="0"/>
              <a:t>udostępnienie, przyjęcie, zarejestrowanie wniosku, wprowadzenie danych do systemu i wydanie decyzji.</a:t>
            </a:r>
            <a:endParaRPr lang="pl-PL" sz="2400" b="1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052736"/>
            <a:ext cx="839245" cy="164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4221088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>
            <a:noAutofit/>
          </a:bodyPr>
          <a:lstStyle/>
          <a:p>
            <a:r>
              <a:rPr lang="pl-PL" sz="2400" dirty="0" smtClean="0"/>
              <a:t>Do realizacji zadań wynikających z ustawy zatrudnionych będzie około 35 nowych pracowników, którzy </a:t>
            </a:r>
            <a:r>
              <a:rPr lang="pl-PL" sz="2400" dirty="0" smtClean="0"/>
              <a:t>zostaną przeszkoleni </a:t>
            </a:r>
            <a:r>
              <a:rPr lang="pl-PL" sz="2400" dirty="0" smtClean="0"/>
              <a:t>w zakresie sposobu </a:t>
            </a:r>
            <a:r>
              <a:rPr lang="pl-PL" sz="2400" dirty="0" smtClean="0"/>
              <a:t>weryfikowania </a:t>
            </a:r>
            <a:r>
              <a:rPr lang="pl-PL" sz="2400" dirty="0" smtClean="0"/>
              <a:t>wniosków oraz </a:t>
            </a:r>
            <a:r>
              <a:rPr lang="pl-PL" sz="2400" dirty="0" smtClean="0"/>
              <a:t>wydawania decyzji.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6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6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6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1268760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772816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4005064"/>
            <a:ext cx="720080" cy="1448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6632"/>
            <a:ext cx="109061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4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4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4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4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4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7" name="Picture 3" descr="C:\Users\okonskil\Desktop\Grafika\1111Loga i herby Bydgoszczy\BP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88640"/>
            <a:ext cx="1756293" cy="360040"/>
          </a:xfrm>
          <a:prstGeom prst="rect">
            <a:avLst/>
          </a:prstGeom>
          <a:noFill/>
        </p:spPr>
      </p:pic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611560" y="836712"/>
          <a:ext cx="8136904" cy="458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413028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Odpowiedzialności administracji rządowej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Odpowiedzialność Miasta</a:t>
                      </a:r>
                      <a:endParaRPr lang="pl-PL" dirty="0"/>
                    </a:p>
                  </a:txBody>
                  <a:tcPr/>
                </a:tc>
              </a:tr>
              <a:tr h="413028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udostępnienie wniosku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028"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przyjęcie wypełnionego wniosku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028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zarejestrowanie wniosku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028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wprowadzenie danych z wniosku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572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 dalszego postępowania i wydania decyzji niezbędne jest pozyskanie</a:t>
                      </a:r>
                      <a:r>
                        <a:rPr lang="pl-PL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danych z systemu </a:t>
                      </a:r>
                      <a:r>
                        <a:rPr lang="pl-PL" sz="180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Emp@tia</a:t>
                      </a:r>
                      <a:r>
                        <a:rPr lang="pl-PL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(m.in. z Urzędów Skarbowych, ZUS, innych urzędów gmin </a:t>
                      </a:r>
                      <a:br>
                        <a:rPr lang="pl-PL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podwójne złożenie wniosku)</a:t>
                      </a:r>
                      <a:endParaRPr lang="pl-PL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028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wydanie decyzji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028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wypłata świadczenia </a:t>
                      </a:r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(do końca czerwca)</a:t>
                      </a:r>
                      <a:endParaRPr lang="pl-P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Picture 2" descr="C:\Users\okonskil\Desktop\t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1484784"/>
            <a:ext cx="442154" cy="387735"/>
          </a:xfrm>
          <a:prstGeom prst="rect">
            <a:avLst/>
          </a:prstGeom>
          <a:noFill/>
        </p:spPr>
      </p:pic>
      <p:sp>
        <p:nvSpPr>
          <p:cNvPr id="19" name="pole tekstowe 18"/>
          <p:cNvSpPr txBox="1"/>
          <p:nvPr/>
        </p:nvSpPr>
        <p:spPr>
          <a:xfrm>
            <a:off x="4283968" y="3573016"/>
            <a:ext cx="3600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 smtClean="0">
                <a:solidFill>
                  <a:srgbClr val="FF0000"/>
                </a:solidFill>
              </a:rPr>
              <a:t>?</a:t>
            </a:r>
            <a:endParaRPr lang="pl-PL" sz="4400" b="1" dirty="0">
              <a:solidFill>
                <a:srgbClr val="FF0000"/>
              </a:solidFill>
            </a:endParaRPr>
          </a:p>
        </p:txBody>
      </p:sp>
      <p:pic>
        <p:nvPicPr>
          <p:cNvPr id="20" name="Picture 2" descr="C:\Users\okonskil\Desktop\t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1916832"/>
            <a:ext cx="442154" cy="387735"/>
          </a:xfrm>
          <a:prstGeom prst="rect">
            <a:avLst/>
          </a:prstGeom>
          <a:noFill/>
        </p:spPr>
      </p:pic>
      <p:pic>
        <p:nvPicPr>
          <p:cNvPr id="21" name="Picture 2" descr="C:\Users\okonskil\Desktop\t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276872"/>
            <a:ext cx="442154" cy="387735"/>
          </a:xfrm>
          <a:prstGeom prst="rect">
            <a:avLst/>
          </a:prstGeom>
          <a:noFill/>
        </p:spPr>
      </p:pic>
      <p:pic>
        <p:nvPicPr>
          <p:cNvPr id="24" name="Picture 2" descr="C:\Users\okonskil\Desktop\t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708920"/>
            <a:ext cx="442154" cy="387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190</Words>
  <Application>Microsoft Office PowerPoint</Application>
  <PresentationFormat>Pokaz na ekranie (4:3)</PresentationFormat>
  <Paragraphs>46</Paragraphs>
  <Slides>12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Program „Rodzina 500 plus” </vt:lpstr>
      <vt:lpstr>Wnioski można pobierać w Urzędzie Miasta Bydgoszczy  (Wydział Zdrowia, Świadczeń i Polityki Społecznej przy ul. Grudziądzkiej 9-15),  szkołach podstawowych i gimnazjach prowadzonych przez miasto oraz ze strony internetowej:   www.bydgoszcz.pl/rodzina500plus </vt:lpstr>
      <vt:lpstr>Na stronie www.bydgoszcz.pl/rodzina500plus można znaleźć także informacje o tym, jak poprawnie wypełnić wniosek oraz   przykładowo wypełniony formularz:</vt:lpstr>
      <vt:lpstr>Wypełnione wnioski wraz z załącznikami można dostarczać od 1 kwietnia br. do Urzędu Miasta Bydgoszczy (Wydział Zdrowia, Świadczeń i Polityki Społecznej), 66 szkół prowadzonych przez Miasto, za pośrednictwem operatora pocztowego, a także drogą elektroniczną (za pomocą systemu teleinformatycznego udostępnianego przez wybrane banki krajowe lub Zakład Ubezpieczeń Społecznych).</vt:lpstr>
      <vt:lpstr>W szkołach wnioski będzie można składać tylko  w kwietniu w dni robocze w godz. 16-19.</vt:lpstr>
      <vt:lpstr> Wnioski złożone od 1 kwietnia do 1 lipca uprawniają do otrzymania świadczenia z wyrównaniem od 1 kwietnia.</vt:lpstr>
      <vt:lpstr>Do zadań gminy należy udostępnienie, przyjęcie, zarejestrowanie wniosku, wprowadzenie danych do systemu i wydanie decyzji.</vt:lpstr>
      <vt:lpstr>Do realizacji zadań wynikających z ustawy zatrudnionych będzie około 35 nowych pracowników, którzy zostaną przeszkoleni w zakresie sposobu weryfikowania wniosków oraz wydawania decyzji.</vt:lpstr>
      <vt:lpstr>Slajd 9</vt:lpstr>
      <vt:lpstr>Miasto ma uzasadnione obawy dotyczące wydajności systemu Emp@tia. Ministerstwo stara się rozwiązać problem poprzez prace optymalizujące funkcjonowanie Emp@tii przy zwiększonym obciążeniu przesyłem wniosków.   Kontrolerzy NIK wykazali, że system nie działa jak należy,  a tworząc go nie przeprowadzono pełnej analizy potrzeb  i problemów społecznych na które miał być odpowiedzią.</vt:lpstr>
      <vt:lpstr>Wnioski:  - Miasto jest dobrze przygotowane do realizacji programu „Rodzina 500 plus” - decyzja o przyznaniu świadczenia i wypłata świadczenia uzależniona jest od sprawności działania systemu Emp@tia</vt:lpstr>
      <vt:lpstr>          Dziękuję za uwagę.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okonskil</dc:creator>
  <cp:lastModifiedBy>waszkiewiczi</cp:lastModifiedBy>
  <cp:revision>26</cp:revision>
  <dcterms:created xsi:type="dcterms:W3CDTF">2013-04-22T11:05:30Z</dcterms:created>
  <dcterms:modified xsi:type="dcterms:W3CDTF">2016-03-23T07:51:48Z</dcterms:modified>
</cp:coreProperties>
</file>