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70" r:id="rId5"/>
    <p:sldId id="272" r:id="rId6"/>
    <p:sldId id="271" r:id="rId7"/>
    <p:sldId id="274" r:id="rId8"/>
    <p:sldId id="273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6DB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E9CD-A465-41AE-A029-3537089CE6D5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832D6-D91C-491B-84EB-EC9B3CAA1FB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B150-7D9E-4F5F-8424-7EA39B79FF90}" type="datetimeFigureOut">
              <a:rPr lang="pl-PL" smtClean="0"/>
              <a:pPr/>
              <a:t>2015-10-14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60D1-DE68-4BFC-A355-78B418D152E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772400" cy="1470025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Europa" pitchFamily="2" charset="-18"/>
              </a:rPr>
              <a:t>Bydgoski Budżet Obywatelski 2016</a:t>
            </a:r>
            <a:br>
              <a:rPr lang="pl-PL" sz="3600" dirty="0" smtClean="0">
                <a:latin typeface="Europa" pitchFamily="2" charset="-18"/>
              </a:rPr>
            </a:br>
            <a:r>
              <a:rPr lang="pl-PL" sz="2000" dirty="0" smtClean="0">
                <a:latin typeface="Europa" pitchFamily="2" charset="-18"/>
              </a:rPr>
              <a:t>podsumowanie</a:t>
            </a:r>
            <a:r>
              <a:rPr lang="pl-PL" sz="3600" dirty="0" smtClean="0">
                <a:latin typeface="Europa" pitchFamily="2" charset="-18"/>
              </a:rPr>
              <a:t> </a:t>
            </a:r>
            <a:r>
              <a:rPr lang="pl-PL" sz="2000" dirty="0" smtClean="0">
                <a:latin typeface="Europa" pitchFamily="2" charset="-18"/>
              </a:rPr>
              <a:t>wyników głosowania</a:t>
            </a:r>
            <a:endParaRPr lang="pl-PL" sz="2000" dirty="0">
              <a:latin typeface="Europa" pitchFamily="2" charset="-1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491880" y="1340768"/>
            <a:ext cx="251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Urząd Miasta Bydgoszczy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7" name="Obraz 6" descr="bydgoszcz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16632"/>
            <a:ext cx="1002664" cy="83221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C:\Users\okonskil\Desktop\Grafika\Inicjatywy Lokalne\IL_5_6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17032"/>
            <a:ext cx="1960949" cy="1307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539552" y="1268760"/>
            <a:ext cx="81369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pl-PL" sz="1400" b="1" dirty="0" err="1" smtClean="0"/>
              <a:t>Czyżkówo</a:t>
            </a:r>
            <a:r>
              <a:rPr lang="pl-PL" sz="1400" dirty="0" smtClean="0"/>
              <a:t>: Rozbudowa istniejącego placu zabaw dla dzieci z elementami plenerowej siłowni dla dorosłych, </a:t>
            </a:r>
          </a:p>
          <a:p>
            <a:pPr marL="228600" indent="-228600"/>
            <a:r>
              <a:rPr lang="pl-PL" sz="1400" dirty="0" smtClean="0"/>
              <a:t>       u zbiegu ulic: </a:t>
            </a:r>
            <a:r>
              <a:rPr lang="pl-PL" sz="1400" dirty="0" err="1" smtClean="0"/>
              <a:t>Chemielna</a:t>
            </a:r>
            <a:r>
              <a:rPr lang="pl-PL" sz="1400" dirty="0" smtClean="0"/>
              <a:t> - Siedlecka – Byszewska, </a:t>
            </a:r>
            <a:r>
              <a:rPr lang="pl-PL" sz="1400" b="1" dirty="0" smtClean="0"/>
              <a:t>koszt: 112000,00, głosów: 173</a:t>
            </a:r>
          </a:p>
          <a:p>
            <a:pPr marL="228600" indent="-228600"/>
            <a:endParaRPr lang="pl-PL" sz="1400" dirty="0" smtClean="0"/>
          </a:p>
          <a:p>
            <a:pPr marL="228600" indent="-228600">
              <a:buAutoNum type="arabicParenR" startAt="2"/>
            </a:pPr>
            <a:r>
              <a:rPr lang="pl-PL" sz="1400" b="1" dirty="0" smtClean="0"/>
              <a:t>Flisy: </a:t>
            </a:r>
            <a:r>
              <a:rPr lang="pl-PL" sz="1400" dirty="0" smtClean="0"/>
              <a:t>Doposażenie placu zabaw przy ul. Bronikowskiego, ul. Bronikowskiego, </a:t>
            </a:r>
            <a:r>
              <a:rPr lang="pl-PL" sz="1400" b="1" dirty="0" smtClean="0"/>
              <a:t>koszt: 23737,00, głosów: 13</a:t>
            </a:r>
          </a:p>
          <a:p>
            <a:pPr marL="228600" indent="-228600">
              <a:buAutoNum type="arabicParenR" startAt="2"/>
            </a:pPr>
            <a:endParaRPr lang="pl-PL" sz="1400" dirty="0" smtClean="0"/>
          </a:p>
          <a:p>
            <a:pPr marL="228600" indent="-228600">
              <a:buAutoNum type="arabicParenR" startAt="2"/>
            </a:pPr>
            <a:r>
              <a:rPr lang="pl-PL" sz="1400" b="1" dirty="0" err="1" smtClean="0"/>
              <a:t>Miedzyń</a:t>
            </a:r>
            <a:r>
              <a:rPr lang="pl-PL" sz="1400" b="1" dirty="0" smtClean="0"/>
              <a:t> – Prądy: </a:t>
            </a:r>
            <a:r>
              <a:rPr lang="pl-PL" sz="1400" dirty="0" smtClean="0"/>
              <a:t>Oświetlenie ulic, ulice: </a:t>
            </a:r>
            <a:r>
              <a:rPr lang="pl-PL" sz="1400" dirty="0" err="1" smtClean="0"/>
              <a:t>Paprocia</a:t>
            </a:r>
            <a:r>
              <a:rPr lang="pl-PL" sz="1400" dirty="0" smtClean="0"/>
              <a:t>, </a:t>
            </a:r>
            <a:r>
              <a:rPr lang="pl-PL" sz="1400" dirty="0" err="1" smtClean="0"/>
              <a:t>Tragerów</a:t>
            </a:r>
            <a:r>
              <a:rPr lang="pl-PL" sz="1400" dirty="0" smtClean="0"/>
              <a:t>, Sicieńska, Zasobna, Warzywna, </a:t>
            </a:r>
            <a:r>
              <a:rPr lang="pl-PL" sz="1400" b="1" dirty="0" smtClean="0"/>
              <a:t>koszt: 176000,00</a:t>
            </a:r>
            <a:r>
              <a:rPr lang="pl-PL" sz="1400" dirty="0" smtClean="0"/>
              <a:t>, </a:t>
            </a:r>
            <a:r>
              <a:rPr lang="pl-PL" sz="1400" b="1" dirty="0" smtClean="0"/>
              <a:t>głosów: 389</a:t>
            </a:r>
          </a:p>
          <a:p>
            <a:pPr marL="228600" indent="-228600">
              <a:buAutoNum type="arabicParenR" startAt="2"/>
            </a:pPr>
            <a:endParaRPr lang="pl-PL" sz="1400" b="1" dirty="0" smtClean="0"/>
          </a:p>
          <a:p>
            <a:pPr marL="228600" indent="-228600">
              <a:buAutoNum type="arabicParenR" startAt="2"/>
            </a:pPr>
            <a:r>
              <a:rPr lang="pl-PL" sz="1400" b="1" dirty="0" smtClean="0"/>
              <a:t>Okole: </a:t>
            </a:r>
            <a:r>
              <a:rPr lang="pl-PL" sz="1400" dirty="0" smtClean="0"/>
              <a:t>Budowa pierwszego w Bydgoszczy placu sportowego do STREET </a:t>
            </a:r>
            <a:r>
              <a:rPr lang="pl-PL" sz="1400" dirty="0" err="1" smtClean="0"/>
              <a:t>WORKOUT</a:t>
            </a:r>
            <a:r>
              <a:rPr lang="pl-PL" sz="1400" dirty="0" smtClean="0"/>
              <a:t> do </a:t>
            </a:r>
            <a:r>
              <a:rPr lang="pl-PL" sz="1400" dirty="0" err="1" smtClean="0"/>
              <a:t>Kalisteniki</a:t>
            </a:r>
            <a:r>
              <a:rPr lang="pl-PL" sz="1400" dirty="0" smtClean="0"/>
              <a:t>, Plac Chełmiński, </a:t>
            </a:r>
            <a:r>
              <a:rPr lang="pl-PL" sz="1400" b="1" dirty="0" smtClean="0"/>
              <a:t>koszt: 50000,00, głosów: 1249</a:t>
            </a:r>
          </a:p>
          <a:p>
            <a:pPr marL="228600" indent="-228600">
              <a:buAutoNum type="arabicParenR" startAt="2"/>
            </a:pPr>
            <a:endParaRPr lang="pl-PL" sz="1400" b="1" dirty="0" smtClean="0"/>
          </a:p>
          <a:p>
            <a:pPr marL="228600" indent="-228600">
              <a:buAutoNum type="arabicParenR" startAt="2"/>
            </a:pPr>
            <a:r>
              <a:rPr lang="pl-PL" sz="1600" b="1" dirty="0" smtClean="0">
                <a:solidFill>
                  <a:srgbClr val="002060"/>
                </a:solidFill>
              </a:rPr>
              <a:t>Osowa Góra: </a:t>
            </a:r>
            <a:r>
              <a:rPr lang="pl-PL" sz="1600" dirty="0" smtClean="0">
                <a:solidFill>
                  <a:srgbClr val="002060"/>
                </a:solidFill>
              </a:rPr>
              <a:t>Modernizacja boiska wielofunkcyjnego, ZS nr 24 im. Mariana Rejewskiego, ul. Puszczykowa, </a:t>
            </a:r>
            <a:r>
              <a:rPr lang="pl-PL" sz="1600" b="1" dirty="0" smtClean="0">
                <a:solidFill>
                  <a:srgbClr val="002060"/>
                </a:solidFill>
              </a:rPr>
              <a:t>koszt: 199624,00, głosów: 1532</a:t>
            </a:r>
          </a:p>
          <a:p>
            <a:pPr marL="228600" indent="-228600">
              <a:buAutoNum type="arabicParenR" startAt="2"/>
            </a:pPr>
            <a:endParaRPr lang="pl-PL" sz="1400" b="1" dirty="0" smtClean="0"/>
          </a:p>
          <a:p>
            <a:pPr marL="228600" indent="-228600">
              <a:buAutoNum type="arabicParenR" startAt="2"/>
            </a:pPr>
            <a:r>
              <a:rPr lang="pl-PL" sz="1400" b="1" dirty="0" smtClean="0"/>
              <a:t>Piaski: </a:t>
            </a:r>
            <a:r>
              <a:rPr lang="pl-PL" sz="1400" dirty="0" smtClean="0"/>
              <a:t>postawienie wiat na boisku na Piaskach, boisko </a:t>
            </a:r>
            <a:r>
              <a:rPr lang="pl-PL" sz="1400" dirty="0" err="1" smtClean="0"/>
              <a:t>KS</a:t>
            </a:r>
            <a:r>
              <a:rPr lang="pl-PL" sz="1400" dirty="0" smtClean="0"/>
              <a:t> Piaski, </a:t>
            </a:r>
            <a:r>
              <a:rPr lang="pl-PL" sz="1400" b="1" dirty="0" smtClean="0"/>
              <a:t>koszt: 35590,00, głosów: 36</a:t>
            </a:r>
          </a:p>
          <a:p>
            <a:pPr marL="228600" indent="-228600">
              <a:buAutoNum type="arabicParenR" startAt="2"/>
            </a:pPr>
            <a:endParaRPr lang="pl-PL" sz="1400" b="1" dirty="0" smtClean="0"/>
          </a:p>
          <a:p>
            <a:pPr marL="228600" indent="-228600">
              <a:buAutoNum type="arabicParenR" startAt="2"/>
            </a:pPr>
            <a:r>
              <a:rPr lang="pl-PL" sz="1400" b="1" dirty="0" err="1" smtClean="0"/>
              <a:t>Smukała</a:t>
            </a:r>
            <a:r>
              <a:rPr lang="pl-PL" sz="1400" b="1" dirty="0" smtClean="0"/>
              <a:t> - </a:t>
            </a:r>
            <a:r>
              <a:rPr lang="pl-PL" sz="1400" b="1" dirty="0" err="1" smtClean="0"/>
              <a:t>Opławiec</a:t>
            </a:r>
            <a:r>
              <a:rPr lang="pl-PL" sz="1400" b="1" dirty="0" smtClean="0"/>
              <a:t> – Janowo</a:t>
            </a:r>
            <a:r>
              <a:rPr lang="pl-PL" sz="1400" dirty="0" smtClean="0"/>
              <a:t>: rewitalizacja terenu i obiektu rekreacyjnego przy Uczniowskim Klubie Sportowym </a:t>
            </a:r>
            <a:r>
              <a:rPr lang="pl-PL" sz="1400" dirty="0" err="1" smtClean="0"/>
              <a:t>ZS</a:t>
            </a:r>
            <a:r>
              <a:rPr lang="pl-PL" sz="1400" dirty="0" smtClean="0"/>
              <a:t> nr 22, ul. </a:t>
            </a:r>
            <a:r>
              <a:rPr lang="pl-PL" sz="1400" dirty="0" err="1" smtClean="0"/>
              <a:t>Smukalska</a:t>
            </a:r>
            <a:r>
              <a:rPr lang="pl-PL" sz="1400" dirty="0" smtClean="0"/>
              <a:t>, </a:t>
            </a:r>
            <a:r>
              <a:rPr lang="pl-PL" sz="1400" b="1" dirty="0" smtClean="0"/>
              <a:t>koszt: 27832,00, głosów: 44</a:t>
            </a:r>
          </a:p>
          <a:p>
            <a:pPr marL="228600" indent="-228600">
              <a:buAutoNum type="arabicParenR" startAt="2"/>
            </a:pPr>
            <a:endParaRPr lang="pl-PL" sz="1400" b="1" dirty="0" smtClean="0"/>
          </a:p>
          <a:p>
            <a:pPr marL="228600" indent="-228600">
              <a:buAutoNum type="arabicParenR" startAt="2"/>
            </a:pPr>
            <a:r>
              <a:rPr lang="pl-PL" sz="1400" b="1" dirty="0" smtClean="0"/>
              <a:t>Wilczak – Jary: </a:t>
            </a:r>
            <a:r>
              <a:rPr lang="pl-PL" sz="1400" dirty="0" smtClean="0"/>
              <a:t>Wymiana nawierzchni chodnika(zniszczony i popękany asfalt na kostkę betonową) + ławki parkowe x 3 szt., ul. Wrocławska/Nakielska [przejście dla pieszych/plac zabaw], </a:t>
            </a:r>
            <a:r>
              <a:rPr lang="pl-PL" sz="1400" b="1" dirty="0" smtClean="0"/>
              <a:t>koszt: 35000,00, głosów: 111</a:t>
            </a:r>
            <a:endParaRPr lang="pl-PL" sz="14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187624" y="54868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1</a:t>
            </a:r>
          </a:p>
          <a:p>
            <a:pPr algn="ctr"/>
            <a:r>
              <a:rPr lang="pl-PL" sz="1200" b="1" dirty="0" smtClean="0"/>
              <a:t>(</a:t>
            </a:r>
            <a:r>
              <a:rPr lang="pl-PL" sz="1200" b="1" dirty="0" err="1" smtClean="0"/>
              <a:t>Czyżkówko</a:t>
            </a:r>
            <a:r>
              <a:rPr lang="pl-PL" sz="1200" b="1" dirty="0" smtClean="0"/>
              <a:t>, Flisy, </a:t>
            </a:r>
            <a:r>
              <a:rPr lang="pl-PL" sz="1200" b="1" dirty="0" err="1" smtClean="0"/>
              <a:t>Miedzyń-Prądy</a:t>
            </a:r>
            <a:r>
              <a:rPr lang="pl-PL" sz="1200" b="1" dirty="0" smtClean="0"/>
              <a:t>, Okole, Osowa Góra, Piaski, </a:t>
            </a:r>
            <a:r>
              <a:rPr lang="pl-PL" sz="1200" b="1" dirty="0" err="1" smtClean="0"/>
              <a:t>Smukała-Opławiec-Janowo</a:t>
            </a:r>
            <a:r>
              <a:rPr lang="pl-PL" sz="1200" b="1" dirty="0" smtClean="0"/>
              <a:t>, Wilczak-Jary)</a:t>
            </a:r>
            <a:endParaRPr lang="pl-PL" sz="1200" dirty="0" smtClean="0"/>
          </a:p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onskil\Desktop\Okręgi mapki\Okręgi z projektami\Okreg_2 z projekt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6678556" cy="523501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259632" y="7647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2</a:t>
            </a:r>
          </a:p>
          <a:p>
            <a:pPr algn="ctr"/>
            <a:r>
              <a:rPr lang="pl-PL" sz="1200" b="1" dirty="0" smtClean="0"/>
              <a:t>(Bartodzieje</a:t>
            </a:r>
            <a:r>
              <a:rPr lang="pl-PL" sz="1200" b="1" dirty="0" smtClean="0"/>
              <a:t>, Bydgoszcz, Bielawy, Bydgoszcz </a:t>
            </a:r>
            <a:r>
              <a:rPr lang="pl-PL" sz="1200" b="1" dirty="0" err="1" smtClean="0"/>
              <a:t>Wschód-Siernieczek</a:t>
            </a:r>
            <a:r>
              <a:rPr lang="pl-PL" sz="1200" b="1" dirty="0" smtClean="0"/>
              <a:t>, Brdyujście, </a:t>
            </a:r>
            <a:r>
              <a:rPr lang="pl-PL" sz="1200" b="1" dirty="0" smtClean="0"/>
              <a:t>Leśne)</a:t>
            </a:r>
            <a:endParaRPr lang="pl-PL" sz="1200" dirty="0" smtClean="0"/>
          </a:p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539552" y="1556792"/>
            <a:ext cx="81369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pl-PL" sz="1400" b="1" dirty="0" smtClean="0"/>
              <a:t>Bartodzieje</a:t>
            </a:r>
            <a:r>
              <a:rPr lang="pl-PL" sz="1400" dirty="0" smtClean="0"/>
              <a:t>: Zagospodarowanie zielenią okolic Balatonu na osiedlu Bartodzieje, w kwartale ulic: Skłodowskiej-Curie, Polanki, Swarzewskiej, Ceramicznej,  </a:t>
            </a:r>
            <a:r>
              <a:rPr lang="pl-PL" sz="1400" b="1" dirty="0" smtClean="0"/>
              <a:t>koszt: </a:t>
            </a:r>
            <a:r>
              <a:rPr lang="pl-PL" sz="1400" dirty="0" smtClean="0"/>
              <a:t>114168,00</a:t>
            </a:r>
            <a:r>
              <a:rPr lang="pl-PL" sz="1400" b="1" dirty="0" smtClean="0"/>
              <a:t>, głosów: 563</a:t>
            </a:r>
          </a:p>
          <a:p>
            <a:pPr marL="228600" indent="-228600"/>
            <a:endParaRPr lang="pl-PL" sz="1400" dirty="0" smtClean="0"/>
          </a:p>
          <a:p>
            <a:pPr marL="228600" indent="-228600">
              <a:buAutoNum type="arabicParenR" startAt="2"/>
            </a:pPr>
            <a:r>
              <a:rPr lang="pl-PL" sz="1400" b="1" dirty="0" smtClean="0"/>
              <a:t>Bartodzieje: </a:t>
            </a:r>
            <a:r>
              <a:rPr lang="pl-PL" sz="1400" dirty="0" smtClean="0"/>
              <a:t>Wykonanie drogi dojazdowej, remontu chodnika oraz nowych miejsc postojowych przy budynku przy ul. Morskiej 2, przy budynku na ul. Morskiej 2, </a:t>
            </a:r>
            <a:r>
              <a:rPr lang="pl-PL" sz="1400" b="1" dirty="0" smtClean="0"/>
              <a:t>koszt: 200000,00, głosów: 391</a:t>
            </a:r>
          </a:p>
          <a:p>
            <a:pPr marL="228600" indent="-228600">
              <a:buAutoNum type="arabicParenR" startAt="2"/>
            </a:pPr>
            <a:endParaRPr lang="pl-PL" sz="1400" dirty="0" smtClean="0"/>
          </a:p>
          <a:p>
            <a:pPr marL="228600" indent="-228600">
              <a:buAutoNum type="arabicParenR" startAt="2"/>
            </a:pPr>
            <a:r>
              <a:rPr lang="pl-PL" sz="1400" b="1" dirty="0" smtClean="0"/>
              <a:t>Bielawy: </a:t>
            </a:r>
            <a:r>
              <a:rPr lang="pl-PL" sz="1400" dirty="0" smtClean="0"/>
              <a:t>Adaptacja terenów </a:t>
            </a:r>
            <a:r>
              <a:rPr lang="pl-PL" sz="1400" dirty="0" err="1" smtClean="0"/>
              <a:t>podziałkowych</a:t>
            </a:r>
            <a:r>
              <a:rPr lang="pl-PL" sz="1400" dirty="0" smtClean="0"/>
              <a:t> na plac dla właścicieli psów - </a:t>
            </a:r>
            <a:r>
              <a:rPr lang="pl-PL" sz="1400" dirty="0" err="1" smtClean="0"/>
              <a:t>kynopark</a:t>
            </a:r>
            <a:r>
              <a:rPr lang="pl-PL" sz="1400" dirty="0" smtClean="0"/>
              <a:t>, róg Wyszyńskiego i Powstańców Wlkp., </a:t>
            </a:r>
            <a:r>
              <a:rPr lang="pl-PL" sz="1400" b="1" dirty="0" smtClean="0"/>
              <a:t>koszt: 70000,00, głosów: 115</a:t>
            </a:r>
          </a:p>
          <a:p>
            <a:pPr marL="228600" indent="-228600">
              <a:buAutoNum type="arabicParenR" startAt="2"/>
            </a:pPr>
            <a:endParaRPr lang="pl-PL" sz="1400" b="1" dirty="0" smtClean="0"/>
          </a:p>
          <a:p>
            <a:r>
              <a:rPr lang="pl-PL" sz="1400" b="1" dirty="0" smtClean="0"/>
              <a:t>4) Bydgoszcz Wschód - </a:t>
            </a:r>
            <a:r>
              <a:rPr lang="pl-PL" sz="1400" b="1" dirty="0" err="1" smtClean="0"/>
              <a:t>Siernieczek</a:t>
            </a:r>
            <a:r>
              <a:rPr lang="pl-PL" sz="1400" b="1" dirty="0" smtClean="0"/>
              <a:t>: </a:t>
            </a:r>
            <a:r>
              <a:rPr lang="pl-PL" sz="1400" dirty="0" smtClean="0"/>
              <a:t>Budowa placu zabaw przy ul. Harcerskiej 15 jako kontynuacja zadania      zakwalifikowanego do realizacji w roku 2015, ul. Harcerska 15, </a:t>
            </a:r>
            <a:r>
              <a:rPr lang="pl-PL" sz="1400" b="1" dirty="0" smtClean="0"/>
              <a:t>koszt: 40852,00, głosów: 89</a:t>
            </a:r>
          </a:p>
          <a:p>
            <a:endParaRPr lang="pl-PL" sz="1400" b="1" dirty="0" smtClean="0"/>
          </a:p>
          <a:p>
            <a:r>
              <a:rPr lang="pl-PL" sz="1400" b="1" dirty="0" smtClean="0"/>
              <a:t>5) Brdyujście: </a:t>
            </a:r>
            <a:r>
              <a:rPr lang="pl-PL" sz="1400" dirty="0" smtClean="0"/>
              <a:t>Rowery wodne dla mieszkańców i inny sprzęt wodny, Przystań jachtowa Klubu Sportów Wodnych Bydgoszcz Brdyujście PTTK, </a:t>
            </a:r>
            <a:r>
              <a:rPr lang="pl-PL" sz="1400" b="1" dirty="0" smtClean="0"/>
              <a:t>koszt: 21211,00, głosów: 35</a:t>
            </a:r>
          </a:p>
          <a:p>
            <a:endParaRPr lang="pl-PL" sz="1400" b="1" dirty="0" smtClean="0"/>
          </a:p>
          <a:p>
            <a:r>
              <a:rPr lang="pl-PL" sz="1600" b="1" dirty="0" smtClean="0">
                <a:solidFill>
                  <a:srgbClr val="002060"/>
                </a:solidFill>
              </a:rPr>
              <a:t>6) Leśne: </a:t>
            </a:r>
            <a:r>
              <a:rPr lang="pl-PL" sz="1600" dirty="0" smtClean="0">
                <a:solidFill>
                  <a:srgbClr val="002060"/>
                </a:solidFill>
              </a:rPr>
              <a:t>Budowa placu zabaw dla dzieci wraz z ogrodzeniem i furtką oraz zewnętrznej siłowni dla dorosłych,  Park miejski u zbiegu ulic: gen. J. Sułkowskiego i gen. J. Dwernickiego, </a:t>
            </a:r>
            <a:r>
              <a:rPr lang="pl-PL" sz="1600" b="1" dirty="0" smtClean="0">
                <a:solidFill>
                  <a:srgbClr val="002060"/>
                </a:solidFill>
              </a:rPr>
              <a:t>koszt: 192927,00, głosów:  900</a:t>
            </a:r>
          </a:p>
          <a:p>
            <a:pPr marL="228600" indent="-228600"/>
            <a:endParaRPr lang="pl-PL" sz="1400" b="1" dirty="0" smtClean="0"/>
          </a:p>
        </p:txBody>
      </p:sp>
      <p:sp>
        <p:nvSpPr>
          <p:cNvPr id="11" name="pole tekstowe 10"/>
          <p:cNvSpPr txBox="1"/>
          <p:nvPr/>
        </p:nvSpPr>
        <p:spPr>
          <a:xfrm>
            <a:off x="1187624" y="54868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2</a:t>
            </a:r>
          </a:p>
          <a:p>
            <a:pPr algn="ctr"/>
            <a:r>
              <a:rPr lang="pl-PL" sz="1200" b="1" dirty="0" smtClean="0"/>
              <a:t>(Bartodzieje, Bielawy, Bydgoszcz </a:t>
            </a:r>
            <a:r>
              <a:rPr lang="pl-PL" sz="1200" b="1" dirty="0" err="1" smtClean="0"/>
              <a:t>Wschód-Siernieczek</a:t>
            </a:r>
            <a:r>
              <a:rPr lang="pl-PL" sz="1200" b="1" dirty="0" smtClean="0"/>
              <a:t>, Brdyujście, Osiedle Leśne)</a:t>
            </a:r>
            <a:endParaRPr lang="pl-PL" sz="1200" dirty="0" smtClean="0"/>
          </a:p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onskil\Desktop\Okręgi mapki\Okręgi z projektami\Okreg_3 z projekt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24136"/>
            <a:ext cx="6946729" cy="544522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259632" y="764704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3</a:t>
            </a:r>
          </a:p>
          <a:p>
            <a:pPr algn="ctr"/>
            <a:r>
              <a:rPr lang="pl-PL" sz="1200" b="1" dirty="0" smtClean="0"/>
              <a:t>(Nowy Fordon, Osiedle Tatrzańskie, Osiedle Terenów Nadwiślańskich, Stary Fordon)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611560" y="1916832"/>
            <a:ext cx="813690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pl-PL" sz="1600" b="1" dirty="0" smtClean="0">
                <a:solidFill>
                  <a:srgbClr val="002060"/>
                </a:solidFill>
              </a:rPr>
              <a:t>Nowy Fordon: </a:t>
            </a:r>
            <a:r>
              <a:rPr lang="pl-PL" sz="1600" dirty="0" smtClean="0">
                <a:solidFill>
                  <a:srgbClr val="002060"/>
                </a:solidFill>
              </a:rPr>
              <a:t>Wielopokoleniowy park zabaw i rekreacji „Fordoński Skwer”, róg </a:t>
            </a:r>
            <a:br>
              <a:rPr lang="pl-PL" sz="1600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>ul. </a:t>
            </a:r>
            <a:r>
              <a:rPr lang="pl-PL" sz="1600" dirty="0" err="1" smtClean="0">
                <a:solidFill>
                  <a:srgbClr val="002060"/>
                </a:solidFill>
              </a:rPr>
              <a:t>Twardzickiego</a:t>
            </a:r>
            <a:r>
              <a:rPr lang="pl-PL" sz="1600" dirty="0" smtClean="0">
                <a:solidFill>
                  <a:srgbClr val="002060"/>
                </a:solidFill>
              </a:rPr>
              <a:t> i ul.  Rataja,  </a:t>
            </a:r>
            <a:r>
              <a:rPr lang="pl-PL" sz="1600" b="1" dirty="0" smtClean="0">
                <a:solidFill>
                  <a:srgbClr val="002060"/>
                </a:solidFill>
              </a:rPr>
              <a:t>koszt: 447697,00, głosów: 523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400" b="1" dirty="0" smtClean="0"/>
              <a:t>Stary Fordon: </a:t>
            </a:r>
            <a:r>
              <a:rPr lang="pl-PL" sz="1400" dirty="0" smtClean="0"/>
              <a:t>Plac zabaw, ul Osiedlowa 6, 10 i 12, Wolna 7, </a:t>
            </a:r>
            <a:r>
              <a:rPr lang="pl-PL" sz="1400" b="1" dirty="0" smtClean="0"/>
              <a:t>koszt: 110000,00, głosów:  212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400" b="1" dirty="0" smtClean="0"/>
              <a:t>Stary Fordon: </a:t>
            </a:r>
            <a:r>
              <a:rPr lang="pl-PL" sz="1400" dirty="0" smtClean="0"/>
              <a:t>Plac zabaw Osiedlowa 1 i 3., ul. Osiedlowa 1 i 3, </a:t>
            </a:r>
            <a:r>
              <a:rPr lang="pl-PL" sz="1400" b="1" dirty="0" smtClean="0"/>
              <a:t>koszt: 110000,00, głosów:  51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400" b="1" dirty="0" smtClean="0"/>
              <a:t>Tatrzańskie: </a:t>
            </a:r>
            <a:r>
              <a:rPr lang="pl-PL" sz="1400" dirty="0" smtClean="0"/>
              <a:t>Skwer „siła ciszy </a:t>
            </a:r>
            <a:r>
              <a:rPr lang="pl-PL" sz="1400" dirty="0" err="1" smtClean="0"/>
              <a:t>Mariampola</a:t>
            </a:r>
            <a:r>
              <a:rPr lang="pl-PL" sz="1400" dirty="0" smtClean="0"/>
              <a:t>” – siłownia fitness oraz miejsce do odpoczynku i dumania z historią </a:t>
            </a:r>
            <a:r>
              <a:rPr lang="pl-PL" sz="1400" dirty="0" err="1" smtClean="0"/>
              <a:t>Mariampola</a:t>
            </a:r>
            <a:r>
              <a:rPr lang="pl-PL" sz="1400" dirty="0" smtClean="0"/>
              <a:t> w tle., przy placu zabaw „</a:t>
            </a:r>
            <a:r>
              <a:rPr lang="pl-PL" sz="1400" dirty="0" err="1" smtClean="0"/>
              <a:t>NIVEA</a:t>
            </a:r>
            <a:r>
              <a:rPr lang="pl-PL" sz="1400" dirty="0" smtClean="0"/>
              <a:t>”, ul. Tatrzańska, </a:t>
            </a:r>
            <a:r>
              <a:rPr lang="pl-PL" sz="1400" b="1" dirty="0" smtClean="0"/>
              <a:t>koszt: 226933,00, głosów:  375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400" b="1" dirty="0" smtClean="0"/>
              <a:t>Tereny Nadwiślańskie: </a:t>
            </a:r>
            <a:r>
              <a:rPr lang="pl-PL" sz="1400" dirty="0" smtClean="0"/>
              <a:t>Plac zabaw, teren przy ul. </a:t>
            </a:r>
            <a:r>
              <a:rPr lang="pl-PL" sz="1400" dirty="0" err="1" smtClean="0"/>
              <a:t>Tuchołkowej</a:t>
            </a:r>
            <a:r>
              <a:rPr lang="pl-PL" sz="1400" dirty="0" smtClean="0"/>
              <a:t> –na południe od bloku przy ul. </a:t>
            </a:r>
            <a:r>
              <a:rPr lang="pl-PL" sz="1400" dirty="0" err="1" smtClean="0"/>
              <a:t>Tuchołkowej</a:t>
            </a:r>
            <a:r>
              <a:rPr lang="pl-PL" sz="1400" dirty="0" smtClean="0"/>
              <a:t> 1, </a:t>
            </a:r>
            <a:r>
              <a:rPr lang="pl-PL" sz="1400" b="1" dirty="0" smtClean="0"/>
              <a:t>koszt: 74259,00, głosów: 90</a:t>
            </a:r>
          </a:p>
          <a:p>
            <a:pPr marL="228600" indent="-228600"/>
            <a:endParaRPr lang="pl-PL" sz="1400" b="1" dirty="0" smtClean="0"/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endParaRPr lang="pl-PL" sz="1400" b="1" dirty="0" smtClean="0"/>
          </a:p>
        </p:txBody>
      </p:sp>
      <p:sp>
        <p:nvSpPr>
          <p:cNvPr id="13" name="pole tekstowe 12"/>
          <p:cNvSpPr txBox="1"/>
          <p:nvPr/>
        </p:nvSpPr>
        <p:spPr>
          <a:xfrm>
            <a:off x="1259632" y="764704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3</a:t>
            </a:r>
          </a:p>
          <a:p>
            <a:pPr algn="ctr"/>
            <a:r>
              <a:rPr lang="pl-PL" sz="1200" b="1" dirty="0" smtClean="0"/>
              <a:t>(Nowy Fordon, Osiedle Tatrzańskie, Osiedle Terenów Nadwiślańskich, Stary Fordon)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onskil\Desktop\Okręgi mapki\Okręgi z projektami\Okreg_4 z projekt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6889803" cy="54006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259632" y="764704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4</a:t>
            </a:r>
          </a:p>
          <a:p>
            <a:pPr algn="ctr"/>
            <a:r>
              <a:rPr lang="pl-PL" sz="1200" b="1" dirty="0" smtClean="0"/>
              <a:t>(Błonie, </a:t>
            </a:r>
            <a:r>
              <a:rPr lang="pl-PL" sz="1200" b="1" dirty="0" err="1" smtClean="0"/>
              <a:t>Górzyskowo</a:t>
            </a:r>
            <a:r>
              <a:rPr lang="pl-PL" sz="1200" b="1" dirty="0" smtClean="0"/>
              <a:t>, Szwederowo)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611560" y="2276872"/>
            <a:ext cx="81369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pl-PL" sz="1400" b="1" dirty="0" smtClean="0"/>
              <a:t>Błonie: </a:t>
            </a:r>
            <a:r>
              <a:rPr lang="pl-PL" sz="1400" dirty="0" smtClean="0"/>
              <a:t>Budowa miejsc postojowych, wzdłuż ul. 16 Pułku Ułanów Wlkp. na wysokości parku,  </a:t>
            </a:r>
          </a:p>
          <a:p>
            <a:pPr marL="228600" indent="-228600"/>
            <a:r>
              <a:rPr lang="pl-PL" sz="1400" b="1" dirty="0" smtClean="0"/>
              <a:t>      koszt: 70000,00, głosów: 221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/>
            <a:r>
              <a:rPr lang="pl-PL" sz="1400" b="1" dirty="0" smtClean="0"/>
              <a:t>2)  </a:t>
            </a:r>
            <a:r>
              <a:rPr lang="pl-PL" sz="1400" b="1" dirty="0" err="1" smtClean="0"/>
              <a:t>Górzyskowo</a:t>
            </a:r>
            <a:r>
              <a:rPr lang="pl-PL" sz="1400" b="1" dirty="0" smtClean="0"/>
              <a:t>: </a:t>
            </a:r>
            <a:r>
              <a:rPr lang="pl-PL" sz="1400" dirty="0" smtClean="0"/>
              <a:t>Komunikacja pieszo-rowerowa oraz część sportowa, ul. Kossaka, </a:t>
            </a:r>
            <a:r>
              <a:rPr lang="pl-PL" sz="1400" b="1" dirty="0" smtClean="0"/>
              <a:t>koszt: 211971,00, </a:t>
            </a:r>
          </a:p>
          <a:p>
            <a:pPr marL="228600" indent="-228600"/>
            <a:r>
              <a:rPr lang="pl-PL" sz="1400" b="1" dirty="0" smtClean="0"/>
              <a:t>      głosów: 270</a:t>
            </a:r>
          </a:p>
          <a:p>
            <a:pPr marL="228600" indent="-228600"/>
            <a:endParaRPr lang="pl-PL" sz="1400" b="1" dirty="0" smtClean="0"/>
          </a:p>
          <a:p>
            <a:pPr marL="228600" indent="-228600"/>
            <a:r>
              <a:rPr lang="pl-PL" sz="1600" b="1" dirty="0" smtClean="0">
                <a:solidFill>
                  <a:srgbClr val="002060"/>
                </a:solidFill>
              </a:rPr>
              <a:t>3) Szwederowo: </a:t>
            </a:r>
            <a:r>
              <a:rPr lang="pl-PL" sz="1600" dirty="0" smtClean="0">
                <a:solidFill>
                  <a:srgbClr val="002060"/>
                </a:solidFill>
              </a:rPr>
              <a:t>Przebudowa zniszczonego chodnika, będącego ważnym traktem komunikacyjnym na Szwederowie, na wysokości bloku zlokalizowanego przy </a:t>
            </a:r>
            <a:br>
              <a:rPr lang="pl-PL" sz="1600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>ul. Leszczyńskiego 41a,</a:t>
            </a:r>
            <a:r>
              <a:rPr lang="pl-PL" sz="1600" b="1" dirty="0" smtClean="0">
                <a:solidFill>
                  <a:srgbClr val="002060"/>
                </a:solidFill>
              </a:rPr>
              <a:t> koszt: 120000,00, głosów:  490</a:t>
            </a:r>
          </a:p>
          <a:p>
            <a:pPr marL="228600" indent="-228600"/>
            <a:endParaRPr lang="pl-PL" sz="1400" b="1" dirty="0" smtClean="0"/>
          </a:p>
          <a:p>
            <a:pPr marL="228600" indent="-228600"/>
            <a:r>
              <a:rPr lang="pl-PL" sz="1400" b="1" dirty="0" smtClean="0"/>
              <a:t>4) Szwederowo: </a:t>
            </a:r>
            <a:r>
              <a:rPr lang="pl-PL" sz="1400" dirty="0" smtClean="0"/>
              <a:t>Wymiana nawierzchni drogi dojazdowej i chodnika budynku </a:t>
            </a:r>
            <a:r>
              <a:rPr lang="pl-PL" sz="1400" dirty="0" err="1" smtClean="0"/>
              <a:t>ZS</a:t>
            </a:r>
            <a:r>
              <a:rPr lang="pl-PL" sz="1400" dirty="0" smtClean="0"/>
              <a:t> nr 30, Zespół Szkół nr 30 Specjalnych ul. Jesionowa 3a,  </a:t>
            </a:r>
            <a:r>
              <a:rPr lang="pl-PL" sz="1400" b="1" dirty="0" smtClean="0"/>
              <a:t>koszt: 90000,00, głosów: 464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</p:txBody>
      </p:sp>
      <p:sp>
        <p:nvSpPr>
          <p:cNvPr id="11" name="pole tekstowe 10"/>
          <p:cNvSpPr txBox="1"/>
          <p:nvPr/>
        </p:nvSpPr>
        <p:spPr>
          <a:xfrm>
            <a:off x="1259632" y="764704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4</a:t>
            </a:r>
          </a:p>
          <a:p>
            <a:pPr algn="ctr"/>
            <a:r>
              <a:rPr lang="pl-PL" sz="1200" b="1" dirty="0" smtClean="0"/>
              <a:t>(Błonie, </a:t>
            </a:r>
            <a:r>
              <a:rPr lang="pl-PL" sz="1200" b="1" dirty="0" err="1" smtClean="0"/>
              <a:t>Górzyskowo</a:t>
            </a:r>
            <a:r>
              <a:rPr lang="pl-PL" sz="1200" b="1" dirty="0" smtClean="0"/>
              <a:t>, Szwederowo)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onskil\Desktop\Okręgi mapki\Okręgi z projektami\Okreg_5 z projekt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6522347" cy="511256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259632" y="764704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5</a:t>
            </a:r>
          </a:p>
          <a:p>
            <a:pPr algn="ctr"/>
            <a:r>
              <a:rPr lang="pl-PL" sz="1200" b="1" dirty="0" smtClean="0"/>
              <a:t>(</a:t>
            </a:r>
            <a:r>
              <a:rPr lang="pl-PL" sz="1200" b="1" dirty="0" err="1" smtClean="0"/>
              <a:t>Bocianowo-Śródmieście-Stare</a:t>
            </a:r>
            <a:r>
              <a:rPr lang="pl-PL" sz="1200" b="1" dirty="0" smtClean="0"/>
              <a:t> Miasto, </a:t>
            </a:r>
            <a:r>
              <a:rPr lang="pl-PL" sz="1200" b="1" dirty="0" err="1" smtClean="0"/>
              <a:t>Glinki-Rupienica</a:t>
            </a:r>
            <a:r>
              <a:rPr lang="pl-PL" sz="1200" b="1" dirty="0" smtClean="0"/>
              <a:t>, </a:t>
            </a:r>
            <a:r>
              <a:rPr lang="pl-PL" sz="1200" b="1" dirty="0" err="1" smtClean="0"/>
              <a:t>Jachcice</a:t>
            </a:r>
            <a:r>
              <a:rPr lang="pl-PL" sz="1200" b="1" dirty="0" smtClean="0"/>
              <a:t>, Wzgórze Wolności)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611560" y="1556792"/>
            <a:ext cx="813690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pl-PL" sz="1400" b="1" dirty="0" smtClean="0"/>
              <a:t>Bocianowo - Śródmieście - Stare Miasto: </a:t>
            </a:r>
            <a:r>
              <a:rPr lang="pl-PL" sz="1400" dirty="0" smtClean="0"/>
              <a:t>Ustawienie tablic dotykowych - umożliwienie zapoznania się  niewidomych z planem Wyspy Młyńskiej, jej przestrzenią oraz obiektami i zabytkami, Wyspa Młyńska, </a:t>
            </a:r>
            <a:r>
              <a:rPr lang="pl-PL" sz="1400" b="1" dirty="0" smtClean="0"/>
              <a:t>koszt: 50000,00, głosów: 331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400" b="1" dirty="0" smtClean="0"/>
              <a:t>Bocianowo - Śródmieście - Stare Miasto: </a:t>
            </a:r>
            <a:r>
              <a:rPr lang="pl-PL" sz="1400" dirty="0" smtClean="0"/>
              <a:t>Budowa Monitoringu, ul. Długa 2 – Wąska – Stare Miasto, </a:t>
            </a:r>
            <a:r>
              <a:rPr lang="pl-PL" sz="1400" b="1" dirty="0" smtClean="0"/>
              <a:t>koszt: 60000,00, głosów:  269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400" b="1" dirty="0" smtClean="0"/>
              <a:t>Bocianowo - Śródmieście - Stare Miasto: </a:t>
            </a:r>
            <a:r>
              <a:rPr lang="pl-PL" sz="1400" dirty="0" smtClean="0"/>
              <a:t>Odnowienie traktów pieszych historycznej ul. Bolesława Chrobrego od ul. Pomorskiej do ul. Sienkiewicza, Pomorskiej do ul. Sienkiewicza, </a:t>
            </a:r>
            <a:r>
              <a:rPr lang="pl-PL" sz="1400" b="1" dirty="0" smtClean="0"/>
              <a:t>koszt: 320000,00, głosów:  174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600" b="1" dirty="0" smtClean="0">
                <a:solidFill>
                  <a:srgbClr val="002060"/>
                </a:solidFill>
              </a:rPr>
              <a:t>Glinki – </a:t>
            </a:r>
            <a:r>
              <a:rPr lang="pl-PL" sz="1600" b="1" dirty="0" err="1" smtClean="0">
                <a:solidFill>
                  <a:srgbClr val="002060"/>
                </a:solidFill>
              </a:rPr>
              <a:t>Rupienica</a:t>
            </a:r>
            <a:r>
              <a:rPr lang="pl-PL" sz="1600" b="1" dirty="0" smtClean="0">
                <a:solidFill>
                  <a:srgbClr val="002060"/>
                </a:solidFill>
              </a:rPr>
              <a:t>: </a:t>
            </a:r>
            <a:r>
              <a:rPr lang="pl-PL" sz="1600" dirty="0" smtClean="0">
                <a:solidFill>
                  <a:srgbClr val="002060"/>
                </a:solidFill>
              </a:rPr>
              <a:t>Kontynuacja budowy kanalizacji deszczowej ul. Rozłogi w Bydgoszczy, </a:t>
            </a:r>
            <a:br>
              <a:rPr lang="pl-PL" sz="1600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>ul. Rozłogi, </a:t>
            </a:r>
            <a:r>
              <a:rPr lang="pl-PL" sz="1600" b="1" dirty="0" smtClean="0">
                <a:solidFill>
                  <a:srgbClr val="002060"/>
                </a:solidFill>
              </a:rPr>
              <a:t>koszt: 47000,00, głosów:  517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400" b="1" dirty="0" err="1" smtClean="0"/>
              <a:t>Jachcice</a:t>
            </a:r>
            <a:r>
              <a:rPr lang="pl-PL" sz="1400" b="1" dirty="0" smtClean="0"/>
              <a:t>: </a:t>
            </a:r>
            <a:r>
              <a:rPr lang="pl-PL" sz="1400" dirty="0" smtClean="0"/>
              <a:t>Siłownia na wolnym powietrzu, teren pod lasem, na końcu </a:t>
            </a:r>
            <a:r>
              <a:rPr lang="pl-PL" sz="1400" dirty="0" err="1" smtClean="0"/>
              <a:t>ul.Partyzantów</a:t>
            </a:r>
            <a:r>
              <a:rPr lang="pl-PL" sz="1400" dirty="0" smtClean="0"/>
              <a:t>, </a:t>
            </a:r>
            <a:r>
              <a:rPr lang="pl-PL" sz="1400" b="1" dirty="0" smtClean="0"/>
              <a:t>koszt: 56412,00, głosów:  56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400" b="1" dirty="0" smtClean="0"/>
              <a:t>Wzgórze Wolności: </a:t>
            </a:r>
            <a:r>
              <a:rPr lang="pl-PL" sz="1400" dirty="0" smtClean="0"/>
              <a:t>Rozbudowa placu zabaw dla dzieci na terenie Szkoły Podstawowej nr 56 oraz budowa zewnętrznej siłowni fitness, </a:t>
            </a:r>
            <a:r>
              <a:rPr lang="pl-PL" sz="1400" dirty="0" err="1" smtClean="0"/>
              <a:t>SP</a:t>
            </a:r>
            <a:r>
              <a:rPr lang="pl-PL" sz="1400" dirty="0" smtClean="0"/>
              <a:t> nr 56 przy ulicy Bośniackiej, teren przyległy do szkoły, </a:t>
            </a:r>
            <a:r>
              <a:rPr lang="pl-PL" sz="1400" b="1" dirty="0" smtClean="0"/>
              <a:t>koszt: 140000,00, głosów: 340</a:t>
            </a:r>
          </a:p>
          <a:p>
            <a:pPr marL="228600" indent="-228600"/>
            <a:endParaRPr lang="pl-PL" sz="1400" b="1" dirty="0" smtClean="0"/>
          </a:p>
        </p:txBody>
      </p:sp>
      <p:sp>
        <p:nvSpPr>
          <p:cNvPr id="13" name="pole tekstowe 12"/>
          <p:cNvSpPr txBox="1"/>
          <p:nvPr/>
        </p:nvSpPr>
        <p:spPr>
          <a:xfrm>
            <a:off x="1259632" y="764704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5</a:t>
            </a:r>
          </a:p>
          <a:p>
            <a:pPr algn="ctr"/>
            <a:r>
              <a:rPr lang="pl-PL" sz="1200" b="1" dirty="0" smtClean="0"/>
              <a:t>(</a:t>
            </a:r>
            <a:r>
              <a:rPr lang="pl-PL" sz="1200" b="1" dirty="0" err="1" smtClean="0"/>
              <a:t>Bocianowo-Śródmieście-Stare</a:t>
            </a:r>
            <a:r>
              <a:rPr lang="pl-PL" sz="1200" b="1" dirty="0" smtClean="0"/>
              <a:t> Miasto, </a:t>
            </a:r>
            <a:r>
              <a:rPr lang="pl-PL" sz="1200" b="1" dirty="0" err="1" smtClean="0"/>
              <a:t>Glinki-Rupienica</a:t>
            </a:r>
            <a:r>
              <a:rPr lang="pl-PL" sz="1200" b="1" dirty="0" smtClean="0"/>
              <a:t>, </a:t>
            </a:r>
            <a:r>
              <a:rPr lang="pl-PL" sz="1200" b="1" dirty="0" err="1" smtClean="0"/>
              <a:t>Jachcice</a:t>
            </a:r>
            <a:r>
              <a:rPr lang="pl-PL" sz="1200" b="1" dirty="0" smtClean="0"/>
              <a:t>, Wzgórze Wolności)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onskil\Desktop\Okręgi mapki\Okręgi z projektami\Okreg_6 z projekt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6192688" cy="485416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259632" y="764704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6</a:t>
            </a:r>
          </a:p>
          <a:p>
            <a:pPr algn="ctr"/>
            <a:r>
              <a:rPr lang="pl-PL" sz="1200" b="1" dirty="0" smtClean="0"/>
              <a:t>(Kapuściska, </a:t>
            </a:r>
            <a:r>
              <a:rPr lang="pl-PL" sz="1200" b="1" dirty="0" err="1" smtClean="0"/>
              <a:t>Łęgnowo</a:t>
            </a:r>
            <a:r>
              <a:rPr lang="pl-PL" sz="1200" b="1" dirty="0" smtClean="0"/>
              <a:t>, </a:t>
            </a:r>
            <a:r>
              <a:rPr lang="pl-PL" sz="1200" b="1" dirty="0" err="1" smtClean="0"/>
              <a:t>Łęgnowo</a:t>
            </a:r>
            <a:r>
              <a:rPr lang="pl-PL" sz="1200" b="1" dirty="0" smtClean="0"/>
              <a:t> Wieś, Wyżyny, Zimne Wody-Czersko Polskie)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Głosowanie na projekty Bydgoskiego Budżetu Obywatelskiego 2016 odbywało się </a:t>
            </a:r>
            <a:br>
              <a:rPr lang="pl-PL" dirty="0" smtClean="0"/>
            </a:br>
            <a:r>
              <a:rPr lang="pl-PL" dirty="0" smtClean="0"/>
              <a:t>w dniach </a:t>
            </a:r>
            <a:r>
              <a:rPr lang="pl-PL" b="1" dirty="0" smtClean="0"/>
              <a:t>14-30 września 2015 r.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formie elektronicznej </a:t>
            </a:r>
            <a:br>
              <a:rPr lang="pl-PL" dirty="0" smtClean="0"/>
            </a:br>
            <a:r>
              <a:rPr lang="pl-PL" dirty="0" smtClean="0"/>
              <a:t>i papierowej.</a:t>
            </a:r>
            <a:endParaRPr lang="pl-PL" dirty="0">
              <a:latin typeface="Europa" pitchFamily="2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611560" y="1556792"/>
            <a:ext cx="81369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pl-PL" sz="1600" b="1" dirty="0" smtClean="0">
                <a:solidFill>
                  <a:srgbClr val="002060"/>
                </a:solidFill>
              </a:rPr>
              <a:t>Kapuściska: </a:t>
            </a:r>
            <a:r>
              <a:rPr lang="pl-PL" sz="1600" dirty="0" smtClean="0">
                <a:solidFill>
                  <a:srgbClr val="002060"/>
                </a:solidFill>
              </a:rPr>
              <a:t>Budowa boiska wielofunkcyjnego przy Zespole Szkół Nr 34, Zespół Szkół Nr 34, </a:t>
            </a:r>
            <a:r>
              <a:rPr lang="pl-PL" sz="1600" b="1" dirty="0" smtClean="0">
                <a:solidFill>
                  <a:srgbClr val="002060"/>
                </a:solidFill>
              </a:rPr>
              <a:t>koszt: 341117,00, głosów: 601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400" b="1" dirty="0" err="1" smtClean="0"/>
              <a:t>Łęgnowo</a:t>
            </a:r>
            <a:r>
              <a:rPr lang="pl-PL" sz="1400" b="1" dirty="0" smtClean="0"/>
              <a:t>: </a:t>
            </a:r>
            <a:r>
              <a:rPr lang="pl-PL" sz="1400" dirty="0" smtClean="0"/>
              <a:t>Dalsze wyposażenie osiedlowego terenu rekreacyjnego, osiedlowy teren rekreacyjny przy ul. </a:t>
            </a:r>
            <a:r>
              <a:rPr lang="pl-PL" sz="1400" dirty="0" err="1" smtClean="0"/>
              <a:t>Żólwińskiej</a:t>
            </a:r>
            <a:r>
              <a:rPr lang="pl-PL" sz="1400" dirty="0" smtClean="0"/>
              <a:t> 5, </a:t>
            </a:r>
            <a:r>
              <a:rPr lang="pl-PL" sz="1400" b="1" dirty="0" smtClean="0"/>
              <a:t>koszt: 29641,00, głosów: 17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400" b="1" dirty="0" err="1" smtClean="0"/>
              <a:t>Łęgnowo</a:t>
            </a:r>
            <a:r>
              <a:rPr lang="pl-PL" sz="1400" b="1" dirty="0" smtClean="0"/>
              <a:t> Wieś: </a:t>
            </a:r>
            <a:r>
              <a:rPr lang="pl-PL" sz="1400" dirty="0" smtClean="0"/>
              <a:t>Budowa 1 wiaty autobusowej - ul. </a:t>
            </a:r>
            <a:r>
              <a:rPr lang="pl-PL" sz="1400" dirty="0" err="1" smtClean="0"/>
              <a:t>Plątnowska</a:t>
            </a:r>
            <a:r>
              <a:rPr lang="pl-PL" sz="1400" dirty="0" smtClean="0"/>
              <a:t>/Toruńska oraz 2 lamp na ul. </a:t>
            </a:r>
            <a:r>
              <a:rPr lang="pl-PL" sz="1400" dirty="0" err="1" smtClean="0"/>
              <a:t>Otorowskiej</a:t>
            </a:r>
            <a:r>
              <a:rPr lang="pl-PL" sz="1400" dirty="0" smtClean="0"/>
              <a:t>, ul. </a:t>
            </a:r>
            <a:r>
              <a:rPr lang="pl-PL" sz="1400" dirty="0" err="1" smtClean="0"/>
              <a:t>Plątnowska</a:t>
            </a:r>
            <a:r>
              <a:rPr lang="pl-PL" sz="1400" dirty="0" smtClean="0"/>
              <a:t> skrzyżowanie z ul. Toruńską, przy Kościele, ul. </a:t>
            </a:r>
            <a:r>
              <a:rPr lang="pl-PL" sz="1400" dirty="0" err="1" smtClean="0"/>
              <a:t>Otorowska</a:t>
            </a:r>
            <a:r>
              <a:rPr lang="pl-PL" sz="1400" dirty="0" smtClean="0"/>
              <a:t>, </a:t>
            </a:r>
            <a:r>
              <a:rPr lang="pl-PL" sz="1400" b="1" dirty="0" smtClean="0"/>
              <a:t>koszt: 12780,00, głosów: 9</a:t>
            </a:r>
          </a:p>
          <a:p>
            <a:pPr marL="228600" indent="-228600">
              <a:buAutoNum type="arabicParenR"/>
            </a:pPr>
            <a:endParaRPr lang="pl-PL" sz="1400" dirty="0" smtClean="0"/>
          </a:p>
          <a:p>
            <a:pPr marL="228600" indent="-228600">
              <a:buAutoNum type="arabicParenR"/>
            </a:pPr>
            <a:r>
              <a:rPr lang="pl-PL" sz="1400" b="1" dirty="0" smtClean="0"/>
              <a:t>Wyżyny: </a:t>
            </a:r>
            <a:r>
              <a:rPr lang="pl-PL" sz="1400" dirty="0" smtClean="0"/>
              <a:t>Budowa pieszo-jezdni - ul. Złotowska, ul. Złotowska (pomiędzy ul. Augustowską a ul. Białostocką), </a:t>
            </a:r>
            <a:r>
              <a:rPr lang="pl-PL" sz="1400" b="1" dirty="0" smtClean="0"/>
              <a:t>koszt: 456093,00, głosów:  577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>
              <a:buAutoNum type="arabicParenR"/>
            </a:pPr>
            <a:r>
              <a:rPr lang="pl-PL" sz="1400" b="1" dirty="0" smtClean="0"/>
              <a:t>Zimne Wody - Czersko Polskie: </a:t>
            </a:r>
            <a:r>
              <a:rPr lang="pl-PL" sz="1400" dirty="0" smtClean="0"/>
              <a:t>Ustawienie ławek, ul. Smoleńska, Równa, Rolna, </a:t>
            </a:r>
            <a:r>
              <a:rPr lang="pl-PL" sz="1400" b="1" dirty="0" smtClean="0"/>
              <a:t>koszt: 6000,00, głosów: 20</a:t>
            </a:r>
          </a:p>
          <a:p>
            <a:pPr marL="228600" indent="-228600">
              <a:buAutoNum type="arabicParenR"/>
            </a:pPr>
            <a:endParaRPr lang="pl-PL" sz="1400" b="1" dirty="0" smtClean="0"/>
          </a:p>
          <a:p>
            <a:pPr marL="228600" indent="-228600"/>
            <a:endParaRPr lang="pl-PL" sz="1400" b="1" dirty="0" smtClean="0"/>
          </a:p>
        </p:txBody>
      </p:sp>
      <p:sp>
        <p:nvSpPr>
          <p:cNvPr id="11" name="pole tekstowe 10"/>
          <p:cNvSpPr txBox="1"/>
          <p:nvPr/>
        </p:nvSpPr>
        <p:spPr>
          <a:xfrm>
            <a:off x="1259632" y="764704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6</a:t>
            </a:r>
          </a:p>
          <a:p>
            <a:pPr algn="ctr"/>
            <a:r>
              <a:rPr lang="pl-PL" sz="1200" b="1" dirty="0" smtClean="0"/>
              <a:t>(Kapuściska, </a:t>
            </a:r>
            <a:r>
              <a:rPr lang="pl-PL" sz="1200" b="1" dirty="0" err="1" smtClean="0"/>
              <a:t>Łęgnowo</a:t>
            </a:r>
            <a:r>
              <a:rPr lang="pl-PL" sz="1200" b="1" dirty="0" smtClean="0"/>
              <a:t>, </a:t>
            </a:r>
            <a:r>
              <a:rPr lang="pl-PL" sz="1200" b="1" dirty="0" err="1" smtClean="0"/>
              <a:t>Łęgnowo</a:t>
            </a:r>
            <a:r>
              <a:rPr lang="pl-PL" sz="1200" b="1" dirty="0" smtClean="0"/>
              <a:t> Wieś, Wyżyny, Zimne Wody-Czersko Polskie)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</p:spPr>
        <p:txBody>
          <a:bodyPr>
            <a:noAutofit/>
          </a:bodyPr>
          <a:lstStyle/>
          <a:p>
            <a:r>
              <a:rPr lang="pl-PL" sz="2800" dirty="0" smtClean="0"/>
              <a:t>Mieszkańcy mogli oddać głos na 152 projekty 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b="1" dirty="0" smtClean="0"/>
              <a:t>formie elektronicznej</a:t>
            </a:r>
            <a:r>
              <a:rPr lang="pl-PL" sz="2800" dirty="0" smtClean="0"/>
              <a:t>, za pomocą specjalnej aplikacji oraz w </a:t>
            </a:r>
            <a:r>
              <a:rPr lang="pl-PL" sz="2800" b="1" dirty="0" smtClean="0"/>
              <a:t>formie papierowej</a:t>
            </a:r>
            <a:r>
              <a:rPr lang="pl-PL" sz="2800" dirty="0" smtClean="0"/>
              <a:t>. </a:t>
            </a:r>
            <a:br>
              <a:rPr lang="pl-PL" sz="2800" dirty="0" smtClean="0"/>
            </a:br>
            <a:r>
              <a:rPr lang="pl-PL" sz="2800" dirty="0" smtClean="0"/>
              <a:t>Papierowe karty można było wrzucić do jednej z urn ustawionych w bydgoskich szkołach, biurach meldunkowych i młodzieżowych domach kultury.</a:t>
            </a:r>
            <a:endParaRPr lang="pl-PL" sz="2800" dirty="0">
              <a:latin typeface="Europa" pitchFamily="2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W edycji BBO 2016 oddano łącznie 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900" b="1" dirty="0" smtClean="0"/>
              <a:t>22241 głosów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sz="3600" dirty="0" smtClean="0"/>
              <a:t>w tym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4900" b="1" dirty="0" smtClean="0"/>
              <a:t>ważnych – 21457 - 96,47%</a:t>
            </a:r>
            <a:br>
              <a:rPr lang="pl-PL" sz="4900" b="1" dirty="0" smtClean="0"/>
            </a:br>
            <a:r>
              <a:rPr lang="pl-PL" sz="4900" b="1" dirty="0" smtClean="0"/>
              <a:t>nieważnych – 784 – 3,53 %</a:t>
            </a:r>
            <a:br>
              <a:rPr lang="pl-PL" sz="4900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W edycji 2015 oddano 20021 głosów, w tym 17761 głosów ważnych. </a:t>
            </a:r>
            <a:endParaRPr lang="pl-PL" sz="2200" dirty="0">
              <a:latin typeface="Europa" pitchFamily="2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Na projekty Bydgoskiego Budżetu Obywatelskiego oddano głosów:</a:t>
            </a:r>
            <a:br>
              <a:rPr lang="pl-PL" sz="36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900" b="1" dirty="0" smtClean="0"/>
              <a:t>15924 papierowych </a:t>
            </a:r>
            <a:br>
              <a:rPr lang="pl-PL" sz="4900" b="1" dirty="0" smtClean="0"/>
            </a:br>
            <a:r>
              <a:rPr lang="pl-PL" sz="4900" b="1" dirty="0" smtClean="0"/>
              <a:t>6317 elektronicznych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355976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Europa" pitchFamily="2" charset="-18"/>
              </a:rPr>
              <a:t>Najbardziej aktywne osiedle</a:t>
            </a:r>
            <a:br>
              <a:rPr lang="pl-PL" dirty="0" smtClean="0">
                <a:latin typeface="Europa" pitchFamily="2" charset="-18"/>
              </a:rPr>
            </a:br>
            <a:r>
              <a:rPr lang="pl-PL" b="1" dirty="0" smtClean="0">
                <a:latin typeface="Europa" pitchFamily="2" charset="-18"/>
              </a:rPr>
              <a:t/>
            </a:r>
            <a:br>
              <a:rPr lang="pl-PL" b="1" dirty="0" smtClean="0">
                <a:latin typeface="Europa" pitchFamily="2" charset="-18"/>
              </a:rPr>
            </a:br>
            <a:r>
              <a:rPr lang="pl-PL" b="1" dirty="0" smtClean="0">
                <a:latin typeface="Europa" pitchFamily="2" charset="-18"/>
              </a:rPr>
              <a:t> </a:t>
            </a:r>
            <a:r>
              <a:rPr lang="pl-PL" sz="4900" b="1" dirty="0" smtClean="0">
                <a:latin typeface="Europa" pitchFamily="2" charset="-18"/>
              </a:rPr>
              <a:t>Szwederowo </a:t>
            </a:r>
            <a:r>
              <a:rPr lang="pl-PL" sz="1600" b="1" dirty="0" smtClean="0">
                <a:latin typeface="Europa" pitchFamily="2" charset="-18"/>
              </a:rPr>
              <a:t/>
            </a:r>
            <a:br>
              <a:rPr lang="pl-PL" sz="1600" b="1" dirty="0" smtClean="0">
                <a:latin typeface="Europa" pitchFamily="2" charset="-18"/>
              </a:rPr>
            </a:br>
            <a:r>
              <a:rPr lang="pl-PL" sz="4900" b="1" dirty="0" smtClean="0">
                <a:latin typeface="Europa" pitchFamily="2" charset="-18"/>
              </a:rPr>
              <a:t/>
            </a:r>
            <a:br>
              <a:rPr lang="pl-PL" sz="4900" b="1" dirty="0" smtClean="0">
                <a:latin typeface="Europa" pitchFamily="2" charset="-18"/>
              </a:rPr>
            </a:br>
            <a:r>
              <a:rPr lang="pl-PL" sz="4900" b="1" dirty="0" smtClean="0">
                <a:latin typeface="Europa" pitchFamily="2" charset="-18"/>
              </a:rPr>
              <a:t>2263 głosy</a:t>
            </a:r>
            <a:endParaRPr lang="pl-PL" sz="4900" b="1" dirty="0">
              <a:latin typeface="Europa" pitchFamily="2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Podział osób głosujących ze względu na płeć (głosy ważne)</a:t>
            </a:r>
            <a:br>
              <a:rPr lang="pl-PL" sz="36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kobiety – 12134 głosy – 56,55 %</a:t>
            </a:r>
            <a:br>
              <a:rPr lang="pl-PL" b="1" dirty="0" smtClean="0"/>
            </a:br>
            <a:r>
              <a:rPr lang="pl-PL" b="1" dirty="0" smtClean="0"/>
              <a:t>mężczyźni – 9323 głosy – 43,45 %</a:t>
            </a:r>
            <a:endParaRPr lang="pl-PL" b="1" dirty="0">
              <a:latin typeface="Europa" pitchFamily="2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Najbardziej aktywne grupy wiekowe osób głosujących (głosy ważne)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26-30 lat - 2580 głosów</a:t>
            </a:r>
            <a:br>
              <a:rPr lang="pl-PL" b="1" dirty="0" smtClean="0"/>
            </a:br>
            <a:r>
              <a:rPr lang="pl-PL" b="1" dirty="0" smtClean="0"/>
              <a:t>31-35 lat - 2924 głosów</a:t>
            </a:r>
            <a:br>
              <a:rPr lang="pl-PL" b="1" dirty="0" smtClean="0"/>
            </a:br>
            <a:r>
              <a:rPr lang="pl-PL" b="1" dirty="0" smtClean="0"/>
              <a:t>36-40 lat - 2504 głosów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>
              <a:latin typeface="Europa" pitchFamily="2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onskil\Desktop\Okręgi mapki\Okręgi z projektami\Okreg_1 z projekt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65172"/>
            <a:ext cx="6624736" cy="519282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259632" y="7647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w okręgu nr 1</a:t>
            </a:r>
          </a:p>
          <a:p>
            <a:pPr algn="ctr"/>
            <a:r>
              <a:rPr lang="pl-PL" sz="1200" b="1" dirty="0" smtClean="0"/>
              <a:t>(</a:t>
            </a:r>
            <a:r>
              <a:rPr lang="pl-PL" sz="1200" b="1" dirty="0" err="1" smtClean="0"/>
              <a:t>Czyżkówko</a:t>
            </a:r>
            <a:r>
              <a:rPr lang="pl-PL" sz="1200" b="1" dirty="0" smtClean="0"/>
              <a:t>, Flisy, </a:t>
            </a:r>
            <a:r>
              <a:rPr lang="pl-PL" sz="1200" b="1" dirty="0" err="1" smtClean="0"/>
              <a:t>Miedzyń-Prądy</a:t>
            </a:r>
            <a:r>
              <a:rPr lang="pl-PL" sz="1200" b="1" dirty="0" smtClean="0"/>
              <a:t>, Okole, Osowa Góra, Piaski, </a:t>
            </a:r>
            <a:r>
              <a:rPr lang="pl-PL" sz="1200" b="1" dirty="0" err="1" smtClean="0"/>
              <a:t>Smukała-Opławiec-Janowo</a:t>
            </a:r>
            <a:r>
              <a:rPr lang="pl-PL" sz="1200" b="1" dirty="0" smtClean="0"/>
              <a:t>, Wilczak-Jary)</a:t>
            </a:r>
            <a:endParaRPr lang="pl-PL" sz="1200" dirty="0" smtClean="0"/>
          </a:p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www.bydgoszcz.pl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          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200" dirty="0" smtClean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200" dirty="0" err="1" smtClean="0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2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okonskil\Desktop\Grafika\1111Loga i herby Bydgoszczy\B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0"/>
            <a:ext cx="175629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1082</Words>
  <Application>Microsoft Office PowerPoint</Application>
  <PresentationFormat>Pokaz na ekranie (4:3)</PresentationFormat>
  <Paragraphs>140</Paragraphs>
  <Slides>20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Bydgoski Budżet Obywatelski 2016 podsumowanie wyników głosowania</vt:lpstr>
      <vt:lpstr>Głosowanie na projekty Bydgoskiego Budżetu Obywatelskiego 2016 odbywało się  w dniach 14-30 września 2015 r.  w formie elektronicznej  i papierowej.</vt:lpstr>
      <vt:lpstr>Mieszkańcy mogli oddać głos na 152 projekty  w formie elektronicznej, za pomocą specjalnej aplikacji oraz w formie papierowej.  Papierowe karty można było wrzucić do jednej z urn ustawionych w bydgoskich szkołach, biurach meldunkowych i młodzieżowych domach kultury.</vt:lpstr>
      <vt:lpstr>W edycji BBO 2016 oddano łącznie   22241 głosów,  w tym  ważnych – 21457 - 96,47% nieważnych – 784 – 3,53 %  W edycji 2015 oddano 20021 głosów, w tym 17761 głosów ważnych. </vt:lpstr>
      <vt:lpstr>Na projekty Bydgoskiego Budżetu Obywatelskiego oddano głosów:  15924 papierowych  6317 elektronicznych</vt:lpstr>
      <vt:lpstr>Najbardziej aktywne osiedle   Szwederowo   2263 głosy</vt:lpstr>
      <vt:lpstr>Podział osób głosujących ze względu na płeć (głosy ważne)  kobiety – 12134 głosy – 56,55 % mężczyźni – 9323 głosy – 43,45 %</vt:lpstr>
      <vt:lpstr>   Najbardziej aktywne grupy wiekowe osób głosujących (głosy ważne)  26-30 lat - 2580 głosów 31-35 lat - 2924 głosów 36-40 lat - 2504 głosów  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okonskil</dc:creator>
  <cp:lastModifiedBy>przybyla</cp:lastModifiedBy>
  <cp:revision>32</cp:revision>
  <dcterms:created xsi:type="dcterms:W3CDTF">2013-04-22T11:05:30Z</dcterms:created>
  <dcterms:modified xsi:type="dcterms:W3CDTF">2015-10-14T12:11:18Z</dcterms:modified>
</cp:coreProperties>
</file>